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325" r:id="rId2"/>
    <p:sldId id="269" r:id="rId3"/>
    <p:sldId id="259" r:id="rId4"/>
    <p:sldId id="260" r:id="rId5"/>
    <p:sldId id="292" r:id="rId6"/>
    <p:sldId id="293" r:id="rId7"/>
    <p:sldId id="317" r:id="rId8"/>
    <p:sldId id="318" r:id="rId9"/>
    <p:sldId id="296" r:id="rId10"/>
    <p:sldId id="295" r:id="rId11"/>
    <p:sldId id="324" r:id="rId12"/>
    <p:sldId id="320" r:id="rId13"/>
    <p:sldId id="319" r:id="rId14"/>
    <p:sldId id="297" r:id="rId15"/>
    <p:sldId id="321" r:id="rId16"/>
    <p:sldId id="326" r:id="rId17"/>
    <p:sldId id="32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B9DE"/>
    <a:srgbClr val="EED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133" autoAdjust="0"/>
  </p:normalViewPr>
  <p:slideViewPr>
    <p:cSldViewPr>
      <p:cViewPr varScale="1">
        <p:scale>
          <a:sx n="49" d="100"/>
          <a:sy n="49" d="100"/>
        </p:scale>
        <p:origin x="198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CC08E8-D44D-45D1-8478-FB4C1EFF8B22}" type="doc">
      <dgm:prSet loTypeId="urn:microsoft.com/office/officeart/2005/8/layout/hierarchy6" loCatId="hierarchy" qsTypeId="urn:microsoft.com/office/officeart/2005/8/quickstyle/simple1" qsCatId="simple" csTypeId="urn:microsoft.com/office/officeart/2005/8/colors/accent1_2" csCatId="accent1" phldr="1"/>
      <dgm:spPr/>
    </dgm:pt>
    <dgm:pt modelId="{399A3ACF-475B-4A3B-B342-B02BC291E535}">
      <dgm:prSet/>
      <dgm:spPr>
        <a:solidFill>
          <a:schemeClr val="bg2">
            <a:lumMod val="9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Calibri" pitchFamily="34" charset="0"/>
              <a:ea typeface="Times New Roman" pitchFamily="18" charset="0"/>
              <a:cs typeface="Arial" pitchFamily="34" charset="0"/>
            </a:rPr>
            <a:t>Nepal Risk Reduction Consortium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alibri" pitchFamily="34" charset="0"/>
              <a:ea typeface="Times New Roman" pitchFamily="18" charset="0"/>
              <a:cs typeface="Arial" pitchFamily="34" charset="0"/>
            </a:rPr>
            <a:t>Steering Committee &amp; Secretariat</a:t>
          </a:r>
          <a:endParaRPr kumimoji="0" lang="en-US" b="0" i="0" u="none" strike="noStrike" cap="none" normalizeH="0" baseline="0" dirty="0">
            <a:ln>
              <a:noFill/>
            </a:ln>
            <a:solidFill>
              <a:schemeClr val="tx1"/>
            </a:solidFill>
            <a:effectLst/>
            <a:latin typeface="Arial" pitchFamily="34" charset="0"/>
            <a:cs typeface="Arial" pitchFamily="34" charset="0"/>
          </a:endParaRPr>
        </a:p>
      </dgm:t>
    </dgm:pt>
    <dgm:pt modelId="{794937EF-C8AD-4C54-BC9B-9D06A92A1EB0}" type="parTrans" cxnId="{F16A41AB-3D24-4D87-B7B0-606CE2E94BB7}">
      <dgm:prSet/>
      <dgm:spPr/>
      <dgm:t>
        <a:bodyPr/>
        <a:lstStyle/>
        <a:p>
          <a:endParaRPr lang="en-GB"/>
        </a:p>
      </dgm:t>
    </dgm:pt>
    <dgm:pt modelId="{D5C1308C-EE85-4103-BF5F-E25E3A610AFC}" type="sibTrans" cxnId="{F16A41AB-3D24-4D87-B7B0-606CE2E94BB7}">
      <dgm:prSet/>
      <dgm:spPr/>
      <dgm:t>
        <a:bodyPr/>
        <a:lstStyle/>
        <a:p>
          <a:endParaRPr lang="en-GB"/>
        </a:p>
      </dgm:t>
    </dgm:pt>
    <dgm:pt modelId="{E449D882-5101-4536-A3C5-A80BC059A50F}">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Calibri" pitchFamily="34" charset="0"/>
              <a:ea typeface="Times New Roman" pitchFamily="18" charset="0"/>
              <a:cs typeface="Arial" pitchFamily="34" charset="0"/>
            </a:rPr>
            <a:t>Flagship 4 Advisory Committee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bg1"/>
              </a:solidFill>
              <a:effectLst/>
              <a:latin typeface="Calibri" pitchFamily="34" charset="0"/>
              <a:cs typeface="Arial" pitchFamily="34" charset="0"/>
            </a:rPr>
            <a:t>(Flagship 4 Coordinator)</a:t>
          </a:r>
          <a:endParaRPr kumimoji="0" lang="en-US" b="0" i="0" u="none" strike="noStrike" cap="none" normalizeH="0" baseline="0" dirty="0">
            <a:ln>
              <a:noFill/>
            </a:ln>
            <a:solidFill>
              <a:schemeClr val="bg1"/>
            </a:solidFill>
            <a:effectLst/>
            <a:latin typeface="Arial" pitchFamily="34" charset="0"/>
            <a:cs typeface="Arial" pitchFamily="34" charset="0"/>
          </a:endParaRPr>
        </a:p>
      </dgm:t>
    </dgm:pt>
    <dgm:pt modelId="{75028DB1-ADE8-4D9C-A738-BC4A4743D5EB}" type="parTrans" cxnId="{6B840A85-28ED-4D8B-B639-B7E8691BB201}">
      <dgm:prSet/>
      <dgm:spPr/>
      <dgm:t>
        <a:bodyPr/>
        <a:lstStyle/>
        <a:p>
          <a:endParaRPr lang="en-GB"/>
        </a:p>
      </dgm:t>
    </dgm:pt>
    <dgm:pt modelId="{9DA8CD6F-0E4E-4067-9650-21E3D38FBB38}" type="sibTrans" cxnId="{6B840A85-28ED-4D8B-B639-B7E8691BB201}">
      <dgm:prSet/>
      <dgm:spPr/>
      <dgm:t>
        <a:bodyPr/>
        <a:lstStyle/>
        <a:p>
          <a:endParaRPr lang="en-GB"/>
        </a:p>
      </dgm:t>
    </dgm:pt>
    <dgm:pt modelId="{AD071E30-1672-4D2F-9FB4-C4F62A055D5A}">
      <dgm:prSet/>
      <dgm:spPr>
        <a:solidFill>
          <a:srgbClr val="CFB9DE"/>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bg1"/>
              </a:solidFill>
              <a:effectLst/>
              <a:latin typeface="Calibri" pitchFamily="34" charset="0"/>
              <a:ea typeface="Times New Roman" pitchFamily="18" charset="0"/>
              <a:cs typeface="Arial" pitchFamily="34" charset="0"/>
            </a:rPr>
            <a:t>Flagship 4 Consultation Group</a:t>
          </a:r>
          <a:endParaRPr kumimoji="0" lang="en-US" b="1" i="0" u="none" strike="noStrike" cap="none" normalizeH="0" baseline="0" dirty="0">
            <a:ln>
              <a:noFill/>
            </a:ln>
            <a:solidFill>
              <a:schemeClr val="bg1"/>
            </a:solidFill>
            <a:effectLst/>
            <a:latin typeface="Arial" pitchFamily="34" charset="0"/>
            <a:cs typeface="Arial" pitchFamily="34" charset="0"/>
          </a:endParaRPr>
        </a:p>
      </dgm:t>
    </dgm:pt>
    <dgm:pt modelId="{90C73D28-06E7-41B4-86DA-82361636DAF4}" type="parTrans" cxnId="{3BC1414D-D13B-4F73-BEC5-EEAC96909B4E}">
      <dgm:prSet/>
      <dgm:spPr/>
      <dgm:t>
        <a:bodyPr/>
        <a:lstStyle/>
        <a:p>
          <a:endParaRPr lang="en-GB"/>
        </a:p>
      </dgm:t>
    </dgm:pt>
    <dgm:pt modelId="{B8F5DD50-3367-4063-81E4-814F82D7F800}" type="sibTrans" cxnId="{3BC1414D-D13B-4F73-BEC5-EEAC96909B4E}">
      <dgm:prSet/>
      <dgm:spPr/>
      <dgm:t>
        <a:bodyPr/>
        <a:lstStyle/>
        <a:p>
          <a:endParaRPr lang="en-GB"/>
        </a:p>
      </dgm:t>
    </dgm:pt>
    <dgm:pt modelId="{7FE87395-659C-8445-825B-600478769D96}">
      <dgm:prSet/>
      <dgm:spPr>
        <a:solidFill>
          <a:srgbClr val="CFB9DE"/>
        </a:solidFill>
      </dgm:spPr>
      <dgm:t>
        <a:bodyPr/>
        <a:lstStyle/>
        <a:p>
          <a:pPr rtl="0"/>
          <a:r>
            <a:rPr kumimoji="0" lang="en-US" b="0" i="0" u="none" strike="noStrike" cap="none" normalizeH="0" baseline="0">
              <a:ln>
                <a:noFill/>
              </a:ln>
              <a:solidFill>
                <a:schemeClr val="bg1"/>
              </a:solidFill>
              <a:effectLst/>
              <a:latin typeface="Calibri" pitchFamily="34" charset="0"/>
              <a:ea typeface="Times New Roman" pitchFamily="18" charset="0"/>
              <a:cs typeface="Arial" pitchFamily="34" charset="0"/>
            </a:rPr>
            <a:t>Flagship 4 Web-Based Information Platform</a:t>
          </a:r>
          <a:endParaRPr kumimoji="0" lang="en-US" b="0" i="0" u="none" strike="noStrike" cap="none" normalizeH="0" baseline="0" dirty="0">
            <a:ln>
              <a:noFill/>
            </a:ln>
            <a:solidFill>
              <a:schemeClr val="bg1"/>
            </a:solidFill>
            <a:effectLst/>
            <a:latin typeface="Arial" pitchFamily="34" charset="0"/>
            <a:cs typeface="Arial" pitchFamily="34" charset="0"/>
          </a:endParaRPr>
        </a:p>
      </dgm:t>
    </dgm:pt>
    <dgm:pt modelId="{D9E342C5-2857-8C4A-B7AA-C4B29335D751}" type="parTrans" cxnId="{EC53D86D-CFD9-0F4F-BC91-0FCC3D41D362}">
      <dgm:prSet/>
      <dgm:spPr/>
      <dgm:t>
        <a:bodyPr/>
        <a:lstStyle/>
        <a:p>
          <a:endParaRPr lang="en-US"/>
        </a:p>
      </dgm:t>
    </dgm:pt>
    <dgm:pt modelId="{B5A193C1-2412-7248-B855-35063728EB24}" type="sibTrans" cxnId="{EC53D86D-CFD9-0F4F-BC91-0FCC3D41D362}">
      <dgm:prSet/>
      <dgm:spPr/>
      <dgm:t>
        <a:bodyPr/>
        <a:lstStyle/>
        <a:p>
          <a:endParaRPr lang="en-US"/>
        </a:p>
      </dgm:t>
    </dgm:pt>
    <dgm:pt modelId="{C62AE844-745D-4A19-A2CF-CD22D64D0A91}" type="pres">
      <dgm:prSet presAssocID="{DDCC08E8-D44D-45D1-8478-FB4C1EFF8B22}" presName="mainComposite" presStyleCnt="0">
        <dgm:presLayoutVars>
          <dgm:chPref val="1"/>
          <dgm:dir/>
          <dgm:animOne val="branch"/>
          <dgm:animLvl val="lvl"/>
          <dgm:resizeHandles val="exact"/>
        </dgm:presLayoutVars>
      </dgm:prSet>
      <dgm:spPr/>
    </dgm:pt>
    <dgm:pt modelId="{BA89C6E3-7DE0-4A43-A0CD-B9574FBFA5F5}" type="pres">
      <dgm:prSet presAssocID="{DDCC08E8-D44D-45D1-8478-FB4C1EFF8B22}" presName="hierFlow" presStyleCnt="0"/>
      <dgm:spPr/>
    </dgm:pt>
    <dgm:pt modelId="{117E894A-8F3E-4EBE-91E0-B8964A26F19A}" type="pres">
      <dgm:prSet presAssocID="{DDCC08E8-D44D-45D1-8478-FB4C1EFF8B22}" presName="hierChild1" presStyleCnt="0">
        <dgm:presLayoutVars>
          <dgm:chPref val="1"/>
          <dgm:animOne val="branch"/>
          <dgm:animLvl val="lvl"/>
        </dgm:presLayoutVars>
      </dgm:prSet>
      <dgm:spPr/>
    </dgm:pt>
    <dgm:pt modelId="{4A8F73EF-71F7-4C89-9888-49A8E0DDAFED}" type="pres">
      <dgm:prSet presAssocID="{399A3ACF-475B-4A3B-B342-B02BC291E535}" presName="Name14" presStyleCnt="0"/>
      <dgm:spPr/>
    </dgm:pt>
    <dgm:pt modelId="{A9EE25F6-F6AE-4A72-8449-7C279E5E9F30}" type="pres">
      <dgm:prSet presAssocID="{399A3ACF-475B-4A3B-B342-B02BC291E535}" presName="level1Shape" presStyleLbl="node0" presStyleIdx="0" presStyleCnt="1" custLinFactNeighborX="-14021" custLinFactNeighborY="15021">
        <dgm:presLayoutVars>
          <dgm:chPref val="3"/>
        </dgm:presLayoutVars>
      </dgm:prSet>
      <dgm:spPr/>
    </dgm:pt>
    <dgm:pt modelId="{F890D268-58F9-4FAD-AFF3-A2EE07CF1EA7}" type="pres">
      <dgm:prSet presAssocID="{399A3ACF-475B-4A3B-B342-B02BC291E535}" presName="hierChild2" presStyleCnt="0"/>
      <dgm:spPr/>
    </dgm:pt>
    <dgm:pt modelId="{42D7C432-1C5A-4FC3-B688-1BFBE07E94DE}" type="pres">
      <dgm:prSet presAssocID="{75028DB1-ADE8-4D9C-A738-BC4A4743D5EB}" presName="Name19" presStyleLbl="parChTrans1D2" presStyleIdx="0" presStyleCnt="1"/>
      <dgm:spPr/>
    </dgm:pt>
    <dgm:pt modelId="{9AAED287-457D-4FA5-AB2E-C86D367F6C66}" type="pres">
      <dgm:prSet presAssocID="{E449D882-5101-4536-A3C5-A80BC059A50F}" presName="Name21" presStyleCnt="0"/>
      <dgm:spPr/>
    </dgm:pt>
    <dgm:pt modelId="{AB00B640-E38D-4901-A7D0-55771450BBF6}" type="pres">
      <dgm:prSet presAssocID="{E449D882-5101-4536-A3C5-A80BC059A50F}" presName="level2Shape" presStyleLbl="node2" presStyleIdx="0" presStyleCnt="1" custLinFactNeighborX="-14021" custLinFactNeighborY="-3676"/>
      <dgm:spPr/>
    </dgm:pt>
    <dgm:pt modelId="{DC018898-F18C-47D0-9365-D7DBB61DE45C}" type="pres">
      <dgm:prSet presAssocID="{E449D882-5101-4536-A3C5-A80BC059A50F}" presName="hierChild3" presStyleCnt="0"/>
      <dgm:spPr/>
    </dgm:pt>
    <dgm:pt modelId="{52821E14-57C7-4272-803C-BDA17D5F8B2F}" type="pres">
      <dgm:prSet presAssocID="{90C73D28-06E7-41B4-86DA-82361636DAF4}" presName="Name19" presStyleLbl="parChTrans1D3" presStyleIdx="0" presStyleCnt="2"/>
      <dgm:spPr/>
    </dgm:pt>
    <dgm:pt modelId="{989463E6-4C54-4E86-B45D-B7895F145C38}" type="pres">
      <dgm:prSet presAssocID="{AD071E30-1672-4D2F-9FB4-C4F62A055D5A}" presName="Name21" presStyleCnt="0"/>
      <dgm:spPr/>
    </dgm:pt>
    <dgm:pt modelId="{C8700E7D-0D3F-49DA-A1B2-B9157C60CBDA}" type="pres">
      <dgm:prSet presAssocID="{AD071E30-1672-4D2F-9FB4-C4F62A055D5A}" presName="level2Shape" presStyleLbl="node3" presStyleIdx="0" presStyleCnt="2" custScaleX="77370" custScaleY="97223" custLinFactNeighborX="76729" custLinFactNeighborY="-12264"/>
      <dgm:spPr/>
    </dgm:pt>
    <dgm:pt modelId="{E1F828F5-2ABF-42AB-A450-4E0D3FFA5BFC}" type="pres">
      <dgm:prSet presAssocID="{AD071E30-1672-4D2F-9FB4-C4F62A055D5A}" presName="hierChild3" presStyleCnt="0"/>
      <dgm:spPr/>
    </dgm:pt>
    <dgm:pt modelId="{AEEEFE5A-1244-D245-BA8B-28F5F92AA452}" type="pres">
      <dgm:prSet presAssocID="{D9E342C5-2857-8C4A-B7AA-C4B29335D751}" presName="Name19" presStyleLbl="parChTrans1D3" presStyleIdx="1" presStyleCnt="2"/>
      <dgm:spPr/>
    </dgm:pt>
    <dgm:pt modelId="{4C27FC8E-38FD-7D4E-85B0-9FAFFAD84774}" type="pres">
      <dgm:prSet presAssocID="{7FE87395-659C-8445-825B-600478769D96}" presName="Name21" presStyleCnt="0"/>
      <dgm:spPr/>
    </dgm:pt>
    <dgm:pt modelId="{71EFFDC6-0881-1E44-8684-79493663D14B}" type="pres">
      <dgm:prSet presAssocID="{7FE87395-659C-8445-825B-600478769D96}" presName="level2Shape" presStyleLbl="node3" presStyleIdx="1" presStyleCnt="2" custLinFactX="-41836" custLinFactNeighborX="-100000" custLinFactNeighborY="-12264"/>
      <dgm:spPr/>
    </dgm:pt>
    <dgm:pt modelId="{293710D5-3FED-1A46-A398-D69B4FF3CB04}" type="pres">
      <dgm:prSet presAssocID="{7FE87395-659C-8445-825B-600478769D96}" presName="hierChild3" presStyleCnt="0"/>
      <dgm:spPr/>
    </dgm:pt>
    <dgm:pt modelId="{09721F27-DABA-43DE-9E5F-F3F5E23AD3DF}" type="pres">
      <dgm:prSet presAssocID="{DDCC08E8-D44D-45D1-8478-FB4C1EFF8B22}" presName="bgShapesFlow" presStyleCnt="0"/>
      <dgm:spPr/>
    </dgm:pt>
  </dgm:ptLst>
  <dgm:cxnLst>
    <dgm:cxn modelId="{FFC34A08-155B-DB4D-BB5D-404350820FBF}" type="presOf" srcId="{D9E342C5-2857-8C4A-B7AA-C4B29335D751}" destId="{AEEEFE5A-1244-D245-BA8B-28F5F92AA452}" srcOrd="0" destOrd="0" presId="urn:microsoft.com/office/officeart/2005/8/layout/hierarchy6"/>
    <dgm:cxn modelId="{D82D8240-227E-4D36-808A-07939A8B8BD2}" type="presOf" srcId="{E449D882-5101-4536-A3C5-A80BC059A50F}" destId="{AB00B640-E38D-4901-A7D0-55771450BBF6}" srcOrd="0" destOrd="0" presId="urn:microsoft.com/office/officeart/2005/8/layout/hierarchy6"/>
    <dgm:cxn modelId="{3E539C45-C811-A846-96CA-96D3FD262264}" type="presOf" srcId="{7FE87395-659C-8445-825B-600478769D96}" destId="{71EFFDC6-0881-1E44-8684-79493663D14B}" srcOrd="0" destOrd="0" presId="urn:microsoft.com/office/officeart/2005/8/layout/hierarchy6"/>
    <dgm:cxn modelId="{3BC1414D-D13B-4F73-BEC5-EEAC96909B4E}" srcId="{E449D882-5101-4536-A3C5-A80BC059A50F}" destId="{AD071E30-1672-4D2F-9FB4-C4F62A055D5A}" srcOrd="0" destOrd="0" parTransId="{90C73D28-06E7-41B4-86DA-82361636DAF4}" sibTransId="{B8F5DD50-3367-4063-81E4-814F82D7F800}"/>
    <dgm:cxn modelId="{EC53D86D-CFD9-0F4F-BC91-0FCC3D41D362}" srcId="{E449D882-5101-4536-A3C5-A80BC059A50F}" destId="{7FE87395-659C-8445-825B-600478769D96}" srcOrd="1" destOrd="0" parTransId="{D9E342C5-2857-8C4A-B7AA-C4B29335D751}" sibTransId="{B5A193C1-2412-7248-B855-35063728EB24}"/>
    <dgm:cxn modelId="{1D7DFF4D-ACFC-4E49-8355-5C0F20DE53B5}" type="presOf" srcId="{399A3ACF-475B-4A3B-B342-B02BC291E535}" destId="{A9EE25F6-F6AE-4A72-8449-7C279E5E9F30}" srcOrd="0" destOrd="0" presId="urn:microsoft.com/office/officeart/2005/8/layout/hierarchy6"/>
    <dgm:cxn modelId="{6B840A85-28ED-4D8B-B639-B7E8691BB201}" srcId="{399A3ACF-475B-4A3B-B342-B02BC291E535}" destId="{E449D882-5101-4536-A3C5-A80BC059A50F}" srcOrd="0" destOrd="0" parTransId="{75028DB1-ADE8-4D9C-A738-BC4A4743D5EB}" sibTransId="{9DA8CD6F-0E4E-4067-9650-21E3D38FBB38}"/>
    <dgm:cxn modelId="{78E62A8D-C832-47B0-A4D4-F94164D7B3D6}" type="presOf" srcId="{DDCC08E8-D44D-45D1-8478-FB4C1EFF8B22}" destId="{C62AE844-745D-4A19-A2CF-CD22D64D0A91}" srcOrd="0" destOrd="0" presId="urn:microsoft.com/office/officeart/2005/8/layout/hierarchy6"/>
    <dgm:cxn modelId="{B0B349A9-77C3-4B7A-9058-61434E83F25E}" type="presOf" srcId="{90C73D28-06E7-41B4-86DA-82361636DAF4}" destId="{52821E14-57C7-4272-803C-BDA17D5F8B2F}" srcOrd="0" destOrd="0" presId="urn:microsoft.com/office/officeart/2005/8/layout/hierarchy6"/>
    <dgm:cxn modelId="{F16A41AB-3D24-4D87-B7B0-606CE2E94BB7}" srcId="{DDCC08E8-D44D-45D1-8478-FB4C1EFF8B22}" destId="{399A3ACF-475B-4A3B-B342-B02BC291E535}" srcOrd="0" destOrd="0" parTransId="{794937EF-C8AD-4C54-BC9B-9D06A92A1EB0}" sibTransId="{D5C1308C-EE85-4103-BF5F-E25E3A610AFC}"/>
    <dgm:cxn modelId="{976FF4DF-569A-4E67-BA1C-2C1DF5A5AAC3}" type="presOf" srcId="{AD071E30-1672-4D2F-9FB4-C4F62A055D5A}" destId="{C8700E7D-0D3F-49DA-A1B2-B9157C60CBDA}" srcOrd="0" destOrd="0" presId="urn:microsoft.com/office/officeart/2005/8/layout/hierarchy6"/>
    <dgm:cxn modelId="{237D9CE8-3C4D-471F-88CD-ED2A046EF8E4}" type="presOf" srcId="{75028DB1-ADE8-4D9C-A738-BC4A4743D5EB}" destId="{42D7C432-1C5A-4FC3-B688-1BFBE07E94DE}" srcOrd="0" destOrd="0" presId="urn:microsoft.com/office/officeart/2005/8/layout/hierarchy6"/>
    <dgm:cxn modelId="{92CBD3F1-2E55-4D6B-9A8F-2352326355BF}" type="presParOf" srcId="{C62AE844-745D-4A19-A2CF-CD22D64D0A91}" destId="{BA89C6E3-7DE0-4A43-A0CD-B9574FBFA5F5}" srcOrd="0" destOrd="0" presId="urn:microsoft.com/office/officeart/2005/8/layout/hierarchy6"/>
    <dgm:cxn modelId="{5BB9E151-0283-4859-BDA1-F4A122D53769}" type="presParOf" srcId="{BA89C6E3-7DE0-4A43-A0CD-B9574FBFA5F5}" destId="{117E894A-8F3E-4EBE-91E0-B8964A26F19A}" srcOrd="0" destOrd="0" presId="urn:microsoft.com/office/officeart/2005/8/layout/hierarchy6"/>
    <dgm:cxn modelId="{5BEE3F50-E1F6-4261-B2A1-F60238B8C896}" type="presParOf" srcId="{117E894A-8F3E-4EBE-91E0-B8964A26F19A}" destId="{4A8F73EF-71F7-4C89-9888-49A8E0DDAFED}" srcOrd="0" destOrd="0" presId="urn:microsoft.com/office/officeart/2005/8/layout/hierarchy6"/>
    <dgm:cxn modelId="{FF9E36CF-1804-43A4-A222-0465CD14F5F2}" type="presParOf" srcId="{4A8F73EF-71F7-4C89-9888-49A8E0DDAFED}" destId="{A9EE25F6-F6AE-4A72-8449-7C279E5E9F30}" srcOrd="0" destOrd="0" presId="urn:microsoft.com/office/officeart/2005/8/layout/hierarchy6"/>
    <dgm:cxn modelId="{DF94F89D-49CD-4662-BA73-7CD95978E170}" type="presParOf" srcId="{4A8F73EF-71F7-4C89-9888-49A8E0DDAFED}" destId="{F890D268-58F9-4FAD-AFF3-A2EE07CF1EA7}" srcOrd="1" destOrd="0" presId="urn:microsoft.com/office/officeart/2005/8/layout/hierarchy6"/>
    <dgm:cxn modelId="{A73F46CC-CF01-4F7E-83D7-1686C4EF359A}" type="presParOf" srcId="{F890D268-58F9-4FAD-AFF3-A2EE07CF1EA7}" destId="{42D7C432-1C5A-4FC3-B688-1BFBE07E94DE}" srcOrd="0" destOrd="0" presId="urn:microsoft.com/office/officeart/2005/8/layout/hierarchy6"/>
    <dgm:cxn modelId="{CB3C8552-F23A-4A08-8C0B-08EBDBE0BE9C}" type="presParOf" srcId="{F890D268-58F9-4FAD-AFF3-A2EE07CF1EA7}" destId="{9AAED287-457D-4FA5-AB2E-C86D367F6C66}" srcOrd="1" destOrd="0" presId="urn:microsoft.com/office/officeart/2005/8/layout/hierarchy6"/>
    <dgm:cxn modelId="{CF762428-213A-4983-9423-AF821F1F472A}" type="presParOf" srcId="{9AAED287-457D-4FA5-AB2E-C86D367F6C66}" destId="{AB00B640-E38D-4901-A7D0-55771450BBF6}" srcOrd="0" destOrd="0" presId="urn:microsoft.com/office/officeart/2005/8/layout/hierarchy6"/>
    <dgm:cxn modelId="{395499A8-9EC5-4EB3-B277-3AB1816CCEFA}" type="presParOf" srcId="{9AAED287-457D-4FA5-AB2E-C86D367F6C66}" destId="{DC018898-F18C-47D0-9365-D7DBB61DE45C}" srcOrd="1" destOrd="0" presId="urn:microsoft.com/office/officeart/2005/8/layout/hierarchy6"/>
    <dgm:cxn modelId="{AE383AE7-C194-4BE1-833C-D958AD7F4D1A}" type="presParOf" srcId="{DC018898-F18C-47D0-9365-D7DBB61DE45C}" destId="{52821E14-57C7-4272-803C-BDA17D5F8B2F}" srcOrd="0" destOrd="0" presId="urn:microsoft.com/office/officeart/2005/8/layout/hierarchy6"/>
    <dgm:cxn modelId="{EC8F051E-92AE-4862-8C01-7FDADA84B3DD}" type="presParOf" srcId="{DC018898-F18C-47D0-9365-D7DBB61DE45C}" destId="{989463E6-4C54-4E86-B45D-B7895F145C38}" srcOrd="1" destOrd="0" presId="urn:microsoft.com/office/officeart/2005/8/layout/hierarchy6"/>
    <dgm:cxn modelId="{CD83031A-B33D-48CB-B7F0-0FB46A6A026A}" type="presParOf" srcId="{989463E6-4C54-4E86-B45D-B7895F145C38}" destId="{C8700E7D-0D3F-49DA-A1B2-B9157C60CBDA}" srcOrd="0" destOrd="0" presId="urn:microsoft.com/office/officeart/2005/8/layout/hierarchy6"/>
    <dgm:cxn modelId="{EEE8C706-216D-47B8-9494-66552B9BECDF}" type="presParOf" srcId="{989463E6-4C54-4E86-B45D-B7895F145C38}" destId="{E1F828F5-2ABF-42AB-A450-4E0D3FFA5BFC}" srcOrd="1" destOrd="0" presId="urn:microsoft.com/office/officeart/2005/8/layout/hierarchy6"/>
    <dgm:cxn modelId="{1560E1DB-769A-E44C-820C-A5ACB6D41AA7}" type="presParOf" srcId="{DC018898-F18C-47D0-9365-D7DBB61DE45C}" destId="{AEEEFE5A-1244-D245-BA8B-28F5F92AA452}" srcOrd="2" destOrd="0" presId="urn:microsoft.com/office/officeart/2005/8/layout/hierarchy6"/>
    <dgm:cxn modelId="{4E339A31-1C24-4D45-93C9-817F5481924D}" type="presParOf" srcId="{DC018898-F18C-47D0-9365-D7DBB61DE45C}" destId="{4C27FC8E-38FD-7D4E-85B0-9FAFFAD84774}" srcOrd="3" destOrd="0" presId="urn:microsoft.com/office/officeart/2005/8/layout/hierarchy6"/>
    <dgm:cxn modelId="{8651D049-C4C7-B04C-A4C3-C08D0BE0DC38}" type="presParOf" srcId="{4C27FC8E-38FD-7D4E-85B0-9FAFFAD84774}" destId="{71EFFDC6-0881-1E44-8684-79493663D14B}" srcOrd="0" destOrd="0" presId="urn:microsoft.com/office/officeart/2005/8/layout/hierarchy6"/>
    <dgm:cxn modelId="{6321E71C-8046-A846-8E85-804B425F2E53}" type="presParOf" srcId="{4C27FC8E-38FD-7D4E-85B0-9FAFFAD84774}" destId="{293710D5-3FED-1A46-A398-D69B4FF3CB04}" srcOrd="1" destOrd="0" presId="urn:microsoft.com/office/officeart/2005/8/layout/hierarchy6"/>
    <dgm:cxn modelId="{F1EF8ED9-0507-47B6-8E12-E5310FE611C4}" type="presParOf" srcId="{C62AE844-745D-4A19-A2CF-CD22D64D0A91}" destId="{09721F27-DABA-43DE-9E5F-F3F5E23AD3DF}"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EE25F6-F6AE-4A72-8449-7C279E5E9F30}">
      <dsp:nvSpPr>
        <dsp:cNvPr id="0" name=""/>
        <dsp:cNvSpPr/>
      </dsp:nvSpPr>
      <dsp:spPr>
        <a:xfrm>
          <a:off x="1942934" y="228290"/>
          <a:ext cx="2261703" cy="1507802"/>
        </a:xfrm>
        <a:prstGeom prst="roundRect">
          <a:avLst>
            <a:gd name="adj" fmla="val 10000"/>
          </a:avLst>
        </a:prstGeom>
        <a:solidFill>
          <a:schemeClr val="bg2">
            <a:lumMod val="9000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tx1"/>
              </a:solidFill>
              <a:effectLst/>
              <a:latin typeface="Calibri" pitchFamily="34" charset="0"/>
              <a:ea typeface="Times New Roman" pitchFamily="18" charset="0"/>
              <a:cs typeface="Arial" pitchFamily="34" charset="0"/>
            </a:rPr>
            <a:t>Nepal Risk Reduction Consortium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tx1"/>
              </a:solidFill>
              <a:effectLst/>
              <a:latin typeface="Calibri" pitchFamily="34" charset="0"/>
              <a:ea typeface="Times New Roman" pitchFamily="18" charset="0"/>
              <a:cs typeface="Arial" pitchFamily="34" charset="0"/>
            </a:rPr>
            <a:t>Steering Committee &amp; Secretariat</a:t>
          </a:r>
          <a:endParaRPr kumimoji="0" lang="en-US" sz="1800" b="0" i="0" u="none" strike="noStrike" kern="1200" cap="none" normalizeH="0" baseline="0" dirty="0">
            <a:ln>
              <a:noFill/>
            </a:ln>
            <a:solidFill>
              <a:schemeClr val="tx1"/>
            </a:solidFill>
            <a:effectLst/>
            <a:latin typeface="Arial" pitchFamily="34" charset="0"/>
            <a:cs typeface="Arial" pitchFamily="34" charset="0"/>
          </a:endParaRPr>
        </a:p>
      </dsp:txBody>
      <dsp:txXfrm>
        <a:off x="1987096" y="272452"/>
        <a:ext cx="2173379" cy="1419478"/>
      </dsp:txXfrm>
    </dsp:sp>
    <dsp:sp modelId="{42D7C432-1C5A-4FC3-B688-1BFBE07E94DE}">
      <dsp:nvSpPr>
        <dsp:cNvPr id="0" name=""/>
        <dsp:cNvSpPr/>
      </dsp:nvSpPr>
      <dsp:spPr>
        <a:xfrm>
          <a:off x="3028066" y="1736092"/>
          <a:ext cx="91440" cy="321207"/>
        </a:xfrm>
        <a:custGeom>
          <a:avLst/>
          <a:gdLst/>
          <a:ahLst/>
          <a:cxnLst/>
          <a:rect l="0" t="0" r="0" b="0"/>
          <a:pathLst>
            <a:path>
              <a:moveTo>
                <a:pt x="45720" y="0"/>
              </a:moveTo>
              <a:lnTo>
                <a:pt x="45720" y="321207"/>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00B640-E38D-4901-A7D0-55771450BBF6}">
      <dsp:nvSpPr>
        <dsp:cNvPr id="0" name=""/>
        <dsp:cNvSpPr/>
      </dsp:nvSpPr>
      <dsp:spPr>
        <a:xfrm>
          <a:off x="1942934" y="2057299"/>
          <a:ext cx="2261703" cy="1507802"/>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bg1"/>
              </a:solidFill>
              <a:effectLst/>
              <a:latin typeface="Calibri" pitchFamily="34" charset="0"/>
              <a:ea typeface="Times New Roman" pitchFamily="18" charset="0"/>
              <a:cs typeface="Arial" pitchFamily="34" charset="0"/>
            </a:rPr>
            <a:t>Flagship 4 Advisory Committee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kern="1200" cap="none" normalizeH="0" baseline="0" dirty="0">
              <a:ln>
                <a:noFill/>
              </a:ln>
              <a:solidFill>
                <a:schemeClr val="bg1"/>
              </a:solidFill>
              <a:effectLst/>
              <a:latin typeface="Calibri" pitchFamily="34" charset="0"/>
              <a:cs typeface="Arial" pitchFamily="34" charset="0"/>
            </a:rPr>
            <a:t>(Flagship 4 Coordinator)</a:t>
          </a:r>
          <a:endParaRPr kumimoji="0" lang="en-US" sz="1800" b="0" i="0" u="none" strike="noStrike" kern="1200" cap="none" normalizeH="0" baseline="0" dirty="0">
            <a:ln>
              <a:noFill/>
            </a:ln>
            <a:solidFill>
              <a:schemeClr val="bg1"/>
            </a:solidFill>
            <a:effectLst/>
            <a:latin typeface="Arial" pitchFamily="34" charset="0"/>
            <a:cs typeface="Arial" pitchFamily="34" charset="0"/>
          </a:endParaRPr>
        </a:p>
      </dsp:txBody>
      <dsp:txXfrm>
        <a:off x="1987096" y="2101461"/>
        <a:ext cx="2173379" cy="1419478"/>
      </dsp:txXfrm>
    </dsp:sp>
    <dsp:sp modelId="{52821E14-57C7-4272-803C-BDA17D5F8B2F}">
      <dsp:nvSpPr>
        <dsp:cNvPr id="0" name=""/>
        <dsp:cNvSpPr/>
      </dsp:nvSpPr>
      <dsp:spPr>
        <a:xfrm>
          <a:off x="3073786" y="3565102"/>
          <a:ext cx="582388" cy="473630"/>
        </a:xfrm>
        <a:custGeom>
          <a:avLst/>
          <a:gdLst/>
          <a:ahLst/>
          <a:cxnLst/>
          <a:rect l="0" t="0" r="0" b="0"/>
          <a:pathLst>
            <a:path>
              <a:moveTo>
                <a:pt x="0" y="0"/>
              </a:moveTo>
              <a:lnTo>
                <a:pt x="0" y="236815"/>
              </a:lnTo>
              <a:lnTo>
                <a:pt x="582388" y="236815"/>
              </a:lnTo>
              <a:lnTo>
                <a:pt x="582388" y="473630"/>
              </a:lnTo>
            </a:path>
          </a:pathLst>
        </a:custGeom>
        <a:noFill/>
        <a:ln w="2642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700E7D-0D3F-49DA-A1B2-B9157C60CBDA}">
      <dsp:nvSpPr>
        <dsp:cNvPr id="0" name=""/>
        <dsp:cNvSpPr/>
      </dsp:nvSpPr>
      <dsp:spPr>
        <a:xfrm>
          <a:off x="2781235" y="4038733"/>
          <a:ext cx="1749880" cy="1465930"/>
        </a:xfrm>
        <a:prstGeom prst="roundRect">
          <a:avLst>
            <a:gd name="adj" fmla="val 10000"/>
          </a:avLst>
        </a:prstGeom>
        <a:solidFill>
          <a:srgbClr val="CFB9DE"/>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kern="1200" cap="none" normalizeH="0" baseline="0" dirty="0">
              <a:ln>
                <a:noFill/>
              </a:ln>
              <a:solidFill>
                <a:schemeClr val="bg1"/>
              </a:solidFill>
              <a:effectLst/>
              <a:latin typeface="Calibri" pitchFamily="34" charset="0"/>
              <a:ea typeface="Times New Roman" pitchFamily="18" charset="0"/>
              <a:cs typeface="Arial" pitchFamily="34" charset="0"/>
            </a:rPr>
            <a:t>Flagship 4 Consultation Group</a:t>
          </a:r>
          <a:endParaRPr kumimoji="0" lang="en-US" sz="1800" b="1" i="0" u="none" strike="noStrike" kern="1200" cap="none" normalizeH="0" baseline="0" dirty="0">
            <a:ln>
              <a:noFill/>
            </a:ln>
            <a:solidFill>
              <a:schemeClr val="bg1"/>
            </a:solidFill>
            <a:effectLst/>
            <a:latin typeface="Arial" pitchFamily="34" charset="0"/>
            <a:cs typeface="Arial" pitchFamily="34" charset="0"/>
          </a:endParaRPr>
        </a:p>
      </dsp:txBody>
      <dsp:txXfrm>
        <a:off x="2824171" y="4081669"/>
        <a:ext cx="1664008" cy="1380058"/>
      </dsp:txXfrm>
    </dsp:sp>
    <dsp:sp modelId="{AEEEFE5A-1244-D245-BA8B-28F5F92AA452}">
      <dsp:nvSpPr>
        <dsp:cNvPr id="0" name=""/>
        <dsp:cNvSpPr/>
      </dsp:nvSpPr>
      <dsp:spPr>
        <a:xfrm>
          <a:off x="1397185" y="3565102"/>
          <a:ext cx="1676601" cy="473630"/>
        </a:xfrm>
        <a:custGeom>
          <a:avLst/>
          <a:gdLst/>
          <a:ahLst/>
          <a:cxnLst/>
          <a:rect l="0" t="0" r="0" b="0"/>
          <a:pathLst>
            <a:path>
              <a:moveTo>
                <a:pt x="1676601" y="0"/>
              </a:moveTo>
              <a:lnTo>
                <a:pt x="1676601" y="236815"/>
              </a:lnTo>
              <a:lnTo>
                <a:pt x="0" y="236815"/>
              </a:lnTo>
              <a:lnTo>
                <a:pt x="0" y="473630"/>
              </a:lnTo>
            </a:path>
          </a:pathLst>
        </a:custGeom>
        <a:noFill/>
        <a:ln w="2642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EFFDC6-0881-1E44-8684-79493663D14B}">
      <dsp:nvSpPr>
        <dsp:cNvPr id="0" name=""/>
        <dsp:cNvSpPr/>
      </dsp:nvSpPr>
      <dsp:spPr>
        <a:xfrm>
          <a:off x="266333" y="4038733"/>
          <a:ext cx="2261703" cy="1507802"/>
        </a:xfrm>
        <a:prstGeom prst="roundRect">
          <a:avLst>
            <a:gd name="adj" fmla="val 10000"/>
          </a:avLst>
        </a:prstGeom>
        <a:solidFill>
          <a:srgbClr val="CFB9DE"/>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kumimoji="0" lang="en-US" sz="1800" b="0" i="0" u="none" strike="noStrike" kern="1200" cap="none" normalizeH="0" baseline="0">
              <a:ln>
                <a:noFill/>
              </a:ln>
              <a:solidFill>
                <a:schemeClr val="bg1"/>
              </a:solidFill>
              <a:effectLst/>
              <a:latin typeface="Calibri" pitchFamily="34" charset="0"/>
              <a:ea typeface="Times New Roman" pitchFamily="18" charset="0"/>
              <a:cs typeface="Arial" pitchFamily="34" charset="0"/>
            </a:rPr>
            <a:t>Flagship 4 Web-Based Information Platform</a:t>
          </a:r>
          <a:endParaRPr kumimoji="0" lang="en-US" sz="1800" b="0" i="0" u="none" strike="noStrike" kern="1200" cap="none" normalizeH="0" baseline="0" dirty="0">
            <a:ln>
              <a:noFill/>
            </a:ln>
            <a:solidFill>
              <a:schemeClr val="bg1"/>
            </a:solidFill>
            <a:effectLst/>
            <a:latin typeface="Arial" pitchFamily="34" charset="0"/>
            <a:cs typeface="Arial" pitchFamily="34" charset="0"/>
          </a:endParaRPr>
        </a:p>
      </dsp:txBody>
      <dsp:txXfrm>
        <a:off x="310495" y="4082895"/>
        <a:ext cx="2173379" cy="14194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F1487A-E5AA-47F1-9ECE-FB71C642AAC1}" type="datetimeFigureOut">
              <a:rPr lang="en-US" smtClean="0"/>
              <a:t>4/6/2018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838645-91D4-4F3F-B048-4A256B66807F}" type="slidenum">
              <a:rPr lang="en-US" smtClean="0"/>
              <a:t>‹#›</a:t>
            </a:fld>
            <a:endParaRPr lang="en-US"/>
          </a:p>
        </p:txBody>
      </p:sp>
    </p:spTree>
    <p:extLst>
      <p:ext uri="{BB962C8B-B14F-4D97-AF65-F5344CB8AC3E}">
        <p14:creationId xmlns:p14="http://schemas.microsoft.com/office/powerpoint/2010/main" val="3565436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838645-91D4-4F3F-B048-4A256B66807F}" type="slidenum">
              <a:rPr lang="en-US" smtClean="0"/>
              <a:t>1</a:t>
            </a:fld>
            <a:endParaRPr lang="en-US"/>
          </a:p>
        </p:txBody>
      </p:sp>
    </p:spTree>
    <p:extLst>
      <p:ext uri="{BB962C8B-B14F-4D97-AF65-F5344CB8AC3E}">
        <p14:creationId xmlns:p14="http://schemas.microsoft.com/office/powerpoint/2010/main" val="2946978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Dates: Posting ASAP, aiming to have completed by end of November/early December.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Please confirm if you were originally on the 9 MC Task Group and will still continue your role.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Update existing tools: e.g., Flagship 4 handbook, IEC materials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Finalize: Robust set of indicators (outcome / output / impact), checklist of Criteria for Proposals (with donors), training packages, establish baseline, monitor &amp; evaluate system</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Will require time of all flagship 4 implementing partners, participation and availability crucial.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pitchFamily="34" charset="0"/>
                <a:ea typeface="ＭＳ Ｐゴシック" pitchFamily="34" charset="-128"/>
              </a:defRPr>
            </a:lvl1pPr>
            <a:lvl2pPr marL="702756" indent="-270291" eaLnBrk="0" hangingPunct="0">
              <a:defRPr sz="2300">
                <a:solidFill>
                  <a:schemeClr val="tx1"/>
                </a:solidFill>
                <a:latin typeface="Arial" pitchFamily="34" charset="0"/>
                <a:ea typeface="ＭＳ Ｐゴシック" pitchFamily="34" charset="-128"/>
              </a:defRPr>
            </a:lvl2pPr>
            <a:lvl3pPr marL="1081164" indent="-216233" eaLnBrk="0" hangingPunct="0">
              <a:defRPr sz="2300">
                <a:solidFill>
                  <a:schemeClr val="tx1"/>
                </a:solidFill>
                <a:latin typeface="Arial" pitchFamily="34" charset="0"/>
                <a:ea typeface="ＭＳ Ｐゴシック" pitchFamily="34" charset="-128"/>
              </a:defRPr>
            </a:lvl3pPr>
            <a:lvl4pPr marL="1513629" indent="-216233" eaLnBrk="0" hangingPunct="0">
              <a:defRPr sz="2300">
                <a:solidFill>
                  <a:schemeClr val="tx1"/>
                </a:solidFill>
                <a:latin typeface="Arial" pitchFamily="34" charset="0"/>
                <a:ea typeface="ＭＳ Ｐゴシック" pitchFamily="34" charset="-128"/>
              </a:defRPr>
            </a:lvl4pPr>
            <a:lvl5pPr marL="1946095" indent="-216233" eaLnBrk="0" hangingPunct="0">
              <a:defRPr sz="2300">
                <a:solidFill>
                  <a:schemeClr val="tx1"/>
                </a:solidFill>
                <a:latin typeface="Arial" pitchFamily="34"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Arial" pitchFamily="34"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Arial" pitchFamily="34"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Arial" pitchFamily="34"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Arial" pitchFamily="34" charset="0"/>
                <a:ea typeface="ＭＳ Ｐゴシック" pitchFamily="34" charset="-128"/>
              </a:defRPr>
            </a:lvl9pPr>
          </a:lstStyle>
          <a:p>
            <a:pPr eaLnBrk="1" hangingPunct="1"/>
            <a:fld id="{8BBF4FF2-A59C-4A9F-BBC8-E59753FF63A6}" type="slidenum">
              <a:rPr lang="en-US" altLang="en-US" sz="1100"/>
              <a:pPr eaLnBrk="1" hangingPunct="1"/>
              <a:t>10</a:t>
            </a:fld>
            <a:endParaRPr lang="en-US" altLang="en-US" sz="11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838645-91D4-4F3F-B048-4A256B66807F}" type="slidenum">
              <a:rPr lang="en-US" smtClean="0"/>
              <a:t>11</a:t>
            </a:fld>
            <a:endParaRPr lang="en-US"/>
          </a:p>
        </p:txBody>
      </p:sp>
    </p:spTree>
    <p:extLst>
      <p:ext uri="{BB962C8B-B14F-4D97-AF65-F5344CB8AC3E}">
        <p14:creationId xmlns:p14="http://schemas.microsoft.com/office/powerpoint/2010/main" val="8901491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838645-91D4-4F3F-B048-4A256B66807F}" type="slidenum">
              <a:rPr lang="en-US" smtClean="0"/>
              <a:t>12</a:t>
            </a:fld>
            <a:endParaRPr lang="en-US"/>
          </a:p>
        </p:txBody>
      </p:sp>
    </p:spTree>
    <p:extLst>
      <p:ext uri="{BB962C8B-B14F-4D97-AF65-F5344CB8AC3E}">
        <p14:creationId xmlns:p14="http://schemas.microsoft.com/office/powerpoint/2010/main" val="4129627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pitchFamily="34" charset="0"/>
                <a:ea typeface="ＭＳ Ｐゴシック" pitchFamily="34" charset="-128"/>
              </a:defRPr>
            </a:lvl1pPr>
            <a:lvl2pPr marL="702756" indent="-270291" eaLnBrk="0" hangingPunct="0">
              <a:defRPr sz="2300">
                <a:solidFill>
                  <a:schemeClr val="tx1"/>
                </a:solidFill>
                <a:latin typeface="Arial" pitchFamily="34" charset="0"/>
                <a:ea typeface="ＭＳ Ｐゴシック" pitchFamily="34" charset="-128"/>
              </a:defRPr>
            </a:lvl2pPr>
            <a:lvl3pPr marL="1081164" indent="-216233" eaLnBrk="0" hangingPunct="0">
              <a:defRPr sz="2300">
                <a:solidFill>
                  <a:schemeClr val="tx1"/>
                </a:solidFill>
                <a:latin typeface="Arial" pitchFamily="34" charset="0"/>
                <a:ea typeface="ＭＳ Ｐゴシック" pitchFamily="34" charset="-128"/>
              </a:defRPr>
            </a:lvl3pPr>
            <a:lvl4pPr marL="1513629" indent="-216233" eaLnBrk="0" hangingPunct="0">
              <a:defRPr sz="2300">
                <a:solidFill>
                  <a:schemeClr val="tx1"/>
                </a:solidFill>
                <a:latin typeface="Arial" pitchFamily="34" charset="0"/>
                <a:ea typeface="ＭＳ Ｐゴシック" pitchFamily="34" charset="-128"/>
              </a:defRPr>
            </a:lvl4pPr>
            <a:lvl5pPr marL="1946095" indent="-216233" eaLnBrk="0" hangingPunct="0">
              <a:defRPr sz="2300">
                <a:solidFill>
                  <a:schemeClr val="tx1"/>
                </a:solidFill>
                <a:latin typeface="Arial" pitchFamily="34"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Arial" pitchFamily="34"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Arial" pitchFamily="34"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Arial" pitchFamily="34"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Arial" pitchFamily="34" charset="0"/>
                <a:ea typeface="ＭＳ Ｐゴシック" pitchFamily="34" charset="-128"/>
              </a:defRPr>
            </a:lvl9pPr>
          </a:lstStyle>
          <a:p>
            <a:pPr eaLnBrk="1" hangingPunct="1"/>
            <a:fld id="{8BBF4FF2-A59C-4A9F-BBC8-E59753FF63A6}" type="slidenum">
              <a:rPr lang="en-US" altLang="en-US" sz="1100"/>
              <a:pPr eaLnBrk="1" hangingPunct="1"/>
              <a:t>14</a:t>
            </a:fld>
            <a:endParaRPr lang="en-US" altLang="en-US" sz="11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838645-91D4-4F3F-B048-4A256B66807F}" type="slidenum">
              <a:rPr lang="en-US" smtClean="0"/>
              <a:t>15</a:t>
            </a:fld>
            <a:endParaRPr lang="en-US"/>
          </a:p>
        </p:txBody>
      </p:sp>
    </p:spTree>
    <p:extLst>
      <p:ext uri="{BB962C8B-B14F-4D97-AF65-F5344CB8AC3E}">
        <p14:creationId xmlns:p14="http://schemas.microsoft.com/office/powerpoint/2010/main" val="3484080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Led by </a:t>
            </a:r>
            <a:r>
              <a:rPr lang="en-US" dirty="0" err="1"/>
              <a:t>MoFALD</a:t>
            </a:r>
            <a:endParaRPr lang="en-US" dirty="0"/>
          </a:p>
          <a:p>
            <a:r>
              <a:rPr lang="en-US" dirty="0"/>
              <a:t>Co-lead by International Federation of Red Cross and Red Crescent Societies (IFRC)</a:t>
            </a:r>
          </a:p>
          <a:p>
            <a:endParaRPr lang="en-US" dirty="0"/>
          </a:p>
          <a:p>
            <a:r>
              <a:rPr lang="en-US" dirty="0"/>
              <a:t>Overlaid by emergency response, now dealing with humanitarian</a:t>
            </a:r>
            <a:r>
              <a:rPr lang="en-US" baseline="0" dirty="0"/>
              <a:t> agencies, cluster system, in addition to those working pre-earthquake.</a:t>
            </a:r>
            <a:endParaRPr lang="en-US" dirty="0"/>
          </a:p>
          <a:p>
            <a:endParaRPr lang="en-US" dirty="0"/>
          </a:p>
        </p:txBody>
      </p:sp>
      <p:sp>
        <p:nvSpPr>
          <p:cNvPr id="4" name="Slide Number Placeholder 3"/>
          <p:cNvSpPr>
            <a:spLocks noGrp="1"/>
          </p:cNvSpPr>
          <p:nvPr>
            <p:ph type="sldNum" sz="quarter" idx="10"/>
          </p:nvPr>
        </p:nvSpPr>
        <p:spPr/>
        <p:txBody>
          <a:bodyPr/>
          <a:lstStyle/>
          <a:p>
            <a:fld id="{C7838645-91D4-4F3F-B048-4A256B66807F}" type="slidenum">
              <a:rPr lang="en-US" smtClean="0"/>
              <a:t>2</a:t>
            </a:fld>
            <a:endParaRPr lang="en-US"/>
          </a:p>
        </p:txBody>
      </p:sp>
    </p:spTree>
    <p:extLst>
      <p:ext uri="{BB962C8B-B14F-4D97-AF65-F5344CB8AC3E}">
        <p14:creationId xmlns:p14="http://schemas.microsoft.com/office/powerpoint/2010/main" val="181860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kern="1200" dirty="0">
                <a:solidFill>
                  <a:schemeClr val="tx1"/>
                </a:solidFill>
                <a:effectLst/>
                <a:latin typeface="+mn-lt"/>
                <a:ea typeface="+mn-ea"/>
                <a:cs typeface="+mn-cs"/>
              </a:rPr>
              <a:t>In May 2009, the Government of Nepal (</a:t>
            </a:r>
            <a:r>
              <a:rPr lang="en-GB" sz="1200" kern="1200" dirty="0" err="1">
                <a:solidFill>
                  <a:schemeClr val="tx1"/>
                </a:solidFill>
                <a:effectLst/>
                <a:latin typeface="+mn-lt"/>
                <a:ea typeface="+mn-ea"/>
                <a:cs typeface="+mn-cs"/>
              </a:rPr>
              <a:t>GoN</a:t>
            </a:r>
            <a:r>
              <a:rPr lang="en-GB" sz="1200" kern="1200" dirty="0">
                <a:solidFill>
                  <a:schemeClr val="tx1"/>
                </a:solidFill>
                <a:effectLst/>
                <a:latin typeface="+mn-lt"/>
                <a:ea typeface="+mn-ea"/>
                <a:cs typeface="+mn-cs"/>
              </a:rPr>
              <a:t>) launched the Nepal Disaster Risk Reduction Consortium (NRRC). Under the leadership of the Government of Nepal, the NRRC brings together international financial institutions, Red Cross / Red Crescent Movement, NGOs, the United Nations system and development partners in an ambitious program to coordinate and fund disaster preparedness and risk reduction initiatives.</a:t>
            </a:r>
          </a:p>
          <a:p>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Different thematic areas under the consortium are led by different Ministries and supported by different agencies (i.e., Flagship 1 – School and Hospital Safety led by the Ministry of Education and Ministry of Health, supported by the Asian Development Bank,</a:t>
            </a:r>
            <a:r>
              <a:rPr lang="en-GB" sz="1200" kern="1200" baseline="0" dirty="0">
                <a:solidFill>
                  <a:schemeClr val="tx1"/>
                </a:solidFill>
                <a:effectLst/>
                <a:latin typeface="+mn-lt"/>
                <a:ea typeface="+mn-ea"/>
                <a:cs typeface="+mn-cs"/>
              </a:rPr>
              <a:t> UNICEF,</a:t>
            </a:r>
            <a:r>
              <a:rPr lang="en-GB" sz="1200" kern="1200" dirty="0">
                <a:solidFill>
                  <a:schemeClr val="tx1"/>
                </a:solidFill>
                <a:effectLst/>
                <a:latin typeface="+mn-lt"/>
                <a:ea typeface="+mn-ea"/>
                <a:cs typeface="+mn-cs"/>
              </a:rPr>
              <a:t> and World Health Organization; Flagship 2 – Emergency Preparedness and Response led by the Ministry of Home Affairs, supported by the International Federation of Red Cross and Red Crescent Societies; Flagship 3 – Flood Risk Management led by the Ministry of Irrigation, supported by the World Bank; Flagship 4 – Community Based Disaster Risk Reduction led by the Ministry of Federal Affairs and Local Development, supported by the International Federation of Red Cross and Red Crescent Societies; Flagship 5 – Policy/Institutional Support for Disaster Risk Management (DRM) led by the Ministry of Home Affairs, supported by UNDP. </a:t>
            </a:r>
            <a:endParaRPr lang="en-US" sz="1200" kern="1200" dirty="0">
              <a:solidFill>
                <a:schemeClr val="tx1"/>
              </a:solidFill>
              <a:effectLst/>
              <a:latin typeface="+mn-lt"/>
              <a:ea typeface="+mn-ea"/>
              <a:cs typeface="+mn-cs"/>
            </a:endParaRPr>
          </a:p>
          <a:p>
            <a:pPr marL="432465" indent="-432465"/>
            <a:endParaRPr lang="en-US" altLang="en-US" dirty="0">
              <a:ea typeface="ＭＳ Ｐゴシック" pitchFamily="34" charset="-128"/>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pitchFamily="34" charset="0"/>
                <a:ea typeface="ＭＳ Ｐゴシック" pitchFamily="34" charset="-128"/>
              </a:defRPr>
            </a:lvl1pPr>
            <a:lvl2pPr marL="702756" indent="-270291" eaLnBrk="0" hangingPunct="0">
              <a:defRPr sz="2300">
                <a:solidFill>
                  <a:schemeClr val="tx1"/>
                </a:solidFill>
                <a:latin typeface="Arial" pitchFamily="34" charset="0"/>
                <a:ea typeface="ＭＳ Ｐゴシック" pitchFamily="34" charset="-128"/>
              </a:defRPr>
            </a:lvl2pPr>
            <a:lvl3pPr marL="1081164" indent="-216233" eaLnBrk="0" hangingPunct="0">
              <a:defRPr sz="2300">
                <a:solidFill>
                  <a:schemeClr val="tx1"/>
                </a:solidFill>
                <a:latin typeface="Arial" pitchFamily="34" charset="0"/>
                <a:ea typeface="ＭＳ Ｐゴシック" pitchFamily="34" charset="-128"/>
              </a:defRPr>
            </a:lvl3pPr>
            <a:lvl4pPr marL="1513629" indent="-216233" eaLnBrk="0" hangingPunct="0">
              <a:defRPr sz="2300">
                <a:solidFill>
                  <a:schemeClr val="tx1"/>
                </a:solidFill>
                <a:latin typeface="Arial" pitchFamily="34" charset="0"/>
                <a:ea typeface="ＭＳ Ｐゴシック" pitchFamily="34" charset="-128"/>
              </a:defRPr>
            </a:lvl4pPr>
            <a:lvl5pPr marL="1946095" indent="-216233" eaLnBrk="0" hangingPunct="0">
              <a:defRPr sz="2300">
                <a:solidFill>
                  <a:schemeClr val="tx1"/>
                </a:solidFill>
                <a:latin typeface="Arial" pitchFamily="34"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Arial" pitchFamily="34"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Arial" pitchFamily="34"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Arial" pitchFamily="34"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Arial" pitchFamily="34" charset="0"/>
                <a:ea typeface="ＭＳ Ｐゴシック" pitchFamily="34" charset="-128"/>
              </a:defRPr>
            </a:lvl9pPr>
          </a:lstStyle>
          <a:p>
            <a:pPr eaLnBrk="1" hangingPunct="1"/>
            <a:fld id="{8BBF4FF2-A59C-4A9F-BBC8-E59753FF63A6}" type="slidenum">
              <a:rPr lang="en-US" altLang="en-US" sz="1100"/>
              <a:pPr eaLnBrk="1" hangingPunct="1"/>
              <a:t>3</a:t>
            </a:fld>
            <a:endParaRPr lang="en-US" altLang="en-US" sz="11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GB" altLang="en-US" sz="900" b="1" dirty="0">
                <a:ea typeface="ＭＳ Ｐゴシック" pitchFamily="34" charset="-128"/>
              </a:rPr>
              <a:t>Flagship 4 coordination mechanism (see Figure 1)</a:t>
            </a:r>
            <a:endParaRPr lang="en-US" altLang="en-US" sz="900" dirty="0">
              <a:ea typeface="ＭＳ Ｐゴシック" pitchFamily="34" charset="-128"/>
            </a:endParaRPr>
          </a:p>
          <a:p>
            <a:pPr>
              <a:lnSpc>
                <a:spcPct val="80000"/>
              </a:lnSpc>
            </a:pPr>
            <a:r>
              <a:rPr lang="en-GB" altLang="en-US" sz="900" b="1" dirty="0">
                <a:ea typeface="ＭＳ Ｐゴシック" pitchFamily="34" charset="-128"/>
              </a:rPr>
              <a:t> </a:t>
            </a:r>
            <a:endParaRPr lang="en-US" altLang="en-US" sz="900" dirty="0">
              <a:ea typeface="ＭＳ Ｐゴシック" pitchFamily="34" charset="-128"/>
            </a:endParaRPr>
          </a:p>
          <a:p>
            <a:pPr>
              <a:lnSpc>
                <a:spcPct val="80000"/>
              </a:lnSpc>
            </a:pPr>
            <a:r>
              <a:rPr lang="en-GB" altLang="en-US" sz="900" b="1" dirty="0">
                <a:ea typeface="ＭＳ Ｐゴシック" pitchFamily="34" charset="-128"/>
              </a:rPr>
              <a:t>Flagship 4 Coordinator</a:t>
            </a:r>
            <a:endParaRPr lang="en-US" altLang="en-US" sz="900" dirty="0">
              <a:ea typeface="ＭＳ Ｐゴシック" pitchFamily="34" charset="-128"/>
            </a:endParaRPr>
          </a:p>
          <a:p>
            <a:pPr>
              <a:lnSpc>
                <a:spcPct val="80000"/>
              </a:lnSpc>
            </a:pPr>
            <a:r>
              <a:rPr lang="en-GB" altLang="en-US" sz="900" dirty="0">
                <a:ea typeface="ＭＳ Ｐゴシック" pitchFamily="34" charset="-128"/>
              </a:rPr>
              <a:t>The Flagship 4 Coordinator will be appointed by the IFRC to provide both secretariat and technical support for Flagship 4 and ensure the timely flow of information to the various stakeholders.</a:t>
            </a:r>
            <a:endParaRPr lang="en-US" altLang="en-US" sz="900" dirty="0">
              <a:ea typeface="ＭＳ Ｐゴシック" pitchFamily="34" charset="-128"/>
            </a:endParaRPr>
          </a:p>
          <a:p>
            <a:pPr>
              <a:lnSpc>
                <a:spcPct val="80000"/>
              </a:lnSpc>
            </a:pPr>
            <a:r>
              <a:rPr lang="en-GB" altLang="en-US" sz="900" b="1" dirty="0">
                <a:ea typeface="ＭＳ Ｐゴシック" pitchFamily="34" charset="-128"/>
              </a:rPr>
              <a:t> </a:t>
            </a:r>
            <a:endParaRPr lang="en-US" altLang="en-US" sz="900" dirty="0">
              <a:ea typeface="ＭＳ Ｐゴシック" pitchFamily="34" charset="-128"/>
            </a:endParaRPr>
          </a:p>
          <a:p>
            <a:pPr>
              <a:lnSpc>
                <a:spcPct val="80000"/>
              </a:lnSpc>
            </a:pPr>
            <a:r>
              <a:rPr lang="en-GB" altLang="en-US" sz="900" b="1" dirty="0">
                <a:ea typeface="ＭＳ Ｐゴシック" pitchFamily="34" charset="-128"/>
              </a:rPr>
              <a:t>Flagship 4 Advisory Committee</a:t>
            </a:r>
            <a:endParaRPr lang="en-US" altLang="en-US" sz="900" dirty="0">
              <a:ea typeface="ＭＳ Ｐゴシック" pitchFamily="34" charset="-128"/>
            </a:endParaRPr>
          </a:p>
          <a:p>
            <a:pPr>
              <a:lnSpc>
                <a:spcPct val="80000"/>
              </a:lnSpc>
            </a:pPr>
            <a:r>
              <a:rPr lang="en-GB" altLang="en-US" sz="900" dirty="0">
                <a:ea typeface="ＭＳ Ｐゴシック" pitchFamily="34" charset="-128"/>
              </a:rPr>
              <a:t>A small committee of representatives of the International Federation of Red Cross and Red Crescent Societies (IFRC), Nepal Red Cross Society, Ministry of Local Development (</a:t>
            </a:r>
            <a:r>
              <a:rPr lang="en-GB" altLang="en-US" sz="900" dirty="0" err="1">
                <a:ea typeface="ＭＳ Ｐゴシック" pitchFamily="34" charset="-128"/>
              </a:rPr>
              <a:t>MoFALD</a:t>
            </a:r>
            <a:r>
              <a:rPr lang="en-GB" altLang="en-US" sz="900" dirty="0">
                <a:ea typeface="ＭＳ Ｐゴシック" pitchFamily="34" charset="-128"/>
              </a:rPr>
              <a:t>), UN, NGOs and donors will act as the decision-making body for Flagship 4, co-chaired by the IFRC and </a:t>
            </a:r>
            <a:r>
              <a:rPr lang="en-GB" altLang="en-US" sz="900" dirty="0" err="1">
                <a:ea typeface="ＭＳ Ｐゴシック" pitchFamily="34" charset="-128"/>
              </a:rPr>
              <a:t>MoFALD</a:t>
            </a:r>
            <a:r>
              <a:rPr lang="en-GB" altLang="en-US" sz="900" dirty="0">
                <a:ea typeface="ＭＳ Ｐゴシック" pitchFamily="34" charset="-128"/>
              </a:rPr>
              <a:t>. The Committee will meet on a regular basis to oversee the development and implementation of the Flagship 4 Joint Programme Results and the Co-Chairs will participate in meetings of the overall Consortium coordination mechanism. Specific Terms of Reference have been developed.</a:t>
            </a:r>
            <a:endParaRPr lang="en-US" altLang="en-US" sz="900" dirty="0">
              <a:ea typeface="ＭＳ Ｐゴシック" pitchFamily="34" charset="-128"/>
            </a:endParaRPr>
          </a:p>
          <a:p>
            <a:pPr>
              <a:lnSpc>
                <a:spcPct val="80000"/>
              </a:lnSpc>
            </a:pPr>
            <a:r>
              <a:rPr lang="en-GB" altLang="en-US" sz="900" dirty="0">
                <a:ea typeface="ＭＳ Ｐゴシック" pitchFamily="34" charset="-128"/>
              </a:rPr>
              <a:t> </a:t>
            </a:r>
            <a:endParaRPr lang="en-US" altLang="en-US" sz="900" dirty="0">
              <a:ea typeface="ＭＳ Ｐゴシック" pitchFamily="34" charset="-128"/>
            </a:endParaRPr>
          </a:p>
          <a:p>
            <a:pPr>
              <a:lnSpc>
                <a:spcPct val="80000"/>
              </a:lnSpc>
            </a:pPr>
            <a:r>
              <a:rPr lang="en-GB" altLang="en-US" sz="900" b="1" dirty="0">
                <a:ea typeface="ＭＳ Ｐゴシック" pitchFamily="34" charset="-128"/>
              </a:rPr>
              <a:t>Flagship 4 Consultation Group</a:t>
            </a:r>
            <a:endParaRPr lang="en-US" altLang="en-US" sz="900" dirty="0">
              <a:ea typeface="ＭＳ Ｐゴシック" pitchFamily="34" charset="-128"/>
            </a:endParaRPr>
          </a:p>
          <a:p>
            <a:pPr>
              <a:lnSpc>
                <a:spcPct val="80000"/>
              </a:lnSpc>
            </a:pPr>
            <a:r>
              <a:rPr lang="en-GB" altLang="en-US" sz="900" dirty="0">
                <a:ea typeface="ＭＳ Ｐゴシック" pitchFamily="34" charset="-128"/>
              </a:rPr>
              <a:t>A Flagship 4 Consultation Group will comprise representatives of all the key stakeholders involved in the implementation and funding of CBDRR activities in Nepal. The group will meet on a regular basis to discuss and make recommendations to the Flagship 4 Committee on the development and implementation of the Flagship 4 Joint Programme Results and exchange information on the progress of Flagship 4 Joint Programme Results.</a:t>
            </a:r>
            <a:endParaRPr lang="en-US" altLang="en-US" sz="900" dirty="0">
              <a:ea typeface="ＭＳ Ｐゴシック" pitchFamily="34" charset="-128"/>
            </a:endParaRPr>
          </a:p>
          <a:p>
            <a:pPr>
              <a:lnSpc>
                <a:spcPct val="80000"/>
              </a:lnSpc>
            </a:pPr>
            <a:r>
              <a:rPr lang="en-GB" altLang="en-US" sz="900" b="1" dirty="0">
                <a:ea typeface="ＭＳ Ｐゴシック" pitchFamily="34" charset="-128"/>
              </a:rPr>
              <a:t> </a:t>
            </a:r>
            <a:endParaRPr lang="en-US" altLang="en-US" sz="900" dirty="0">
              <a:ea typeface="ＭＳ Ｐゴシック" pitchFamily="34" charset="-128"/>
            </a:endParaRPr>
          </a:p>
          <a:p>
            <a:pPr>
              <a:lnSpc>
                <a:spcPct val="80000"/>
              </a:lnSpc>
            </a:pPr>
            <a:r>
              <a:rPr lang="en-GB" altLang="en-US" sz="900" b="1" dirty="0">
                <a:ea typeface="ＭＳ Ｐゴシック" pitchFamily="34" charset="-128"/>
              </a:rPr>
              <a:t>Information Platform for Flagship 4</a:t>
            </a:r>
            <a:endParaRPr lang="en-US" altLang="en-US" sz="900" dirty="0">
              <a:ea typeface="ＭＳ Ｐゴシック" pitchFamily="34" charset="-128"/>
            </a:endParaRPr>
          </a:p>
          <a:p>
            <a:pPr>
              <a:lnSpc>
                <a:spcPct val="80000"/>
              </a:lnSpc>
            </a:pPr>
            <a:r>
              <a:rPr lang="en-GB" altLang="en-US" sz="900" dirty="0">
                <a:ea typeface="ＭＳ Ｐゴシック" pitchFamily="34" charset="-128"/>
              </a:rPr>
              <a:t>A web-based information platform for Flagship 4 activities will be established and maintained throughout the project implementation period as a mechanism for dissemination, information exchange, resource collection and progress monitoring. A concept note containing further details will be developed in due course.</a:t>
            </a:r>
          </a:p>
          <a:p>
            <a:pPr>
              <a:lnSpc>
                <a:spcPct val="80000"/>
              </a:lnSpc>
            </a:pPr>
            <a:endParaRPr lang="en-GB" altLang="en-US" sz="900" dirty="0">
              <a:ea typeface="ＭＳ Ｐゴシック" pitchFamily="34" charset="-128"/>
            </a:endParaRPr>
          </a:p>
          <a:p>
            <a:pPr>
              <a:lnSpc>
                <a:spcPct val="80000"/>
              </a:lnSpc>
            </a:pPr>
            <a:r>
              <a:rPr lang="en-GB" altLang="en-US" sz="900" b="1" dirty="0">
                <a:ea typeface="ＭＳ Ｐゴシック" pitchFamily="34" charset="-128"/>
              </a:rPr>
              <a:t>Task Groups</a:t>
            </a:r>
            <a:endParaRPr lang="en-US" altLang="en-US" sz="900" b="1" dirty="0">
              <a:ea typeface="ＭＳ Ｐゴシック" pitchFamily="34" charset="-128"/>
            </a:endParaRPr>
          </a:p>
          <a:p>
            <a:pPr>
              <a:lnSpc>
                <a:spcPct val="80000"/>
              </a:lnSpc>
            </a:pPr>
            <a:r>
              <a:rPr lang="en-US" altLang="en-US" sz="900" dirty="0">
                <a:ea typeface="ＭＳ Ｐゴシック" pitchFamily="34" charset="-128"/>
              </a:rPr>
              <a:t>Several task groups formed</a:t>
            </a:r>
            <a:r>
              <a:rPr lang="en-US" altLang="en-US" sz="900" baseline="0" dirty="0">
                <a:ea typeface="ＭＳ Ｐゴシック" pitchFamily="34" charset="-128"/>
              </a:rPr>
              <a:t> by implementing partners to address key topics (e.g., Urban DRR/M, 9 Minimum Characteristics, project tracking)</a:t>
            </a:r>
          </a:p>
          <a:p>
            <a:pPr>
              <a:lnSpc>
                <a:spcPct val="80000"/>
              </a:lnSpc>
            </a:pPr>
            <a:endParaRPr lang="en-US" altLang="en-US" sz="900" baseline="0" dirty="0">
              <a:ea typeface="ＭＳ Ｐゴシック" pitchFamily="34" charset="-128"/>
            </a:endParaRPr>
          </a:p>
          <a:p>
            <a:pPr>
              <a:lnSpc>
                <a:spcPct val="80000"/>
              </a:lnSpc>
            </a:pPr>
            <a:r>
              <a:rPr lang="en-US" altLang="en-US" sz="900" baseline="0" dirty="0">
                <a:ea typeface="ＭＳ Ｐゴシック" pitchFamily="34" charset="-128"/>
              </a:rPr>
              <a:t>Request that those who were formally part of the Task Groups indicate if they want to continue to engage in that TG.</a:t>
            </a:r>
            <a:endParaRPr lang="en-US" altLang="en-US" sz="900" dirty="0">
              <a:ea typeface="ＭＳ Ｐゴシック" pitchFamily="34" charset="-128"/>
            </a:endParaRPr>
          </a:p>
        </p:txBody>
      </p:sp>
      <p:sp>
        <p:nvSpPr>
          <p:cNvPr id="215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pitchFamily="34" charset="0"/>
                <a:ea typeface="ＭＳ Ｐゴシック" pitchFamily="34" charset="-128"/>
              </a:defRPr>
            </a:lvl1pPr>
            <a:lvl2pPr marL="702756" indent="-270291" eaLnBrk="0" hangingPunct="0">
              <a:defRPr sz="2300">
                <a:solidFill>
                  <a:schemeClr val="tx1"/>
                </a:solidFill>
                <a:latin typeface="Arial" pitchFamily="34" charset="0"/>
                <a:ea typeface="ＭＳ Ｐゴシック" pitchFamily="34" charset="-128"/>
              </a:defRPr>
            </a:lvl2pPr>
            <a:lvl3pPr marL="1081164" indent="-216233" eaLnBrk="0" hangingPunct="0">
              <a:defRPr sz="2300">
                <a:solidFill>
                  <a:schemeClr val="tx1"/>
                </a:solidFill>
                <a:latin typeface="Arial" pitchFamily="34" charset="0"/>
                <a:ea typeface="ＭＳ Ｐゴシック" pitchFamily="34" charset="-128"/>
              </a:defRPr>
            </a:lvl3pPr>
            <a:lvl4pPr marL="1513629" indent="-216233" eaLnBrk="0" hangingPunct="0">
              <a:defRPr sz="2300">
                <a:solidFill>
                  <a:schemeClr val="tx1"/>
                </a:solidFill>
                <a:latin typeface="Arial" pitchFamily="34" charset="0"/>
                <a:ea typeface="ＭＳ Ｐゴシック" pitchFamily="34" charset="-128"/>
              </a:defRPr>
            </a:lvl4pPr>
            <a:lvl5pPr marL="1946095" indent="-216233" eaLnBrk="0" hangingPunct="0">
              <a:defRPr sz="2300">
                <a:solidFill>
                  <a:schemeClr val="tx1"/>
                </a:solidFill>
                <a:latin typeface="Arial" pitchFamily="34"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Arial" pitchFamily="34"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Arial" pitchFamily="34"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Arial" pitchFamily="34"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Arial" pitchFamily="34" charset="0"/>
                <a:ea typeface="ＭＳ Ｐゴシック" pitchFamily="34" charset="-128"/>
              </a:defRPr>
            </a:lvl9pPr>
          </a:lstStyle>
          <a:p>
            <a:pPr eaLnBrk="1" hangingPunct="1"/>
            <a:fld id="{DAC201DD-8713-4E84-AA09-4686BD87AD91}" type="slidenum">
              <a:rPr lang="en-US" altLang="en-US" sz="1100"/>
              <a:pPr eaLnBrk="1" hangingPunct="1"/>
              <a:t>4</a:t>
            </a:fld>
            <a:endParaRPr lang="en-US" altLang="en-US" sz="11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432465" indent="-432465"/>
            <a:endParaRPr lang="en-US" altLang="en-US" dirty="0">
              <a:ea typeface="ＭＳ Ｐゴシック" pitchFamily="34" charset="-128"/>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pitchFamily="34" charset="0"/>
                <a:ea typeface="ＭＳ Ｐゴシック" pitchFamily="34" charset="-128"/>
              </a:defRPr>
            </a:lvl1pPr>
            <a:lvl2pPr marL="702756" indent="-270291" eaLnBrk="0" hangingPunct="0">
              <a:defRPr sz="2300">
                <a:solidFill>
                  <a:schemeClr val="tx1"/>
                </a:solidFill>
                <a:latin typeface="Arial" pitchFamily="34" charset="0"/>
                <a:ea typeface="ＭＳ Ｐゴシック" pitchFamily="34" charset="-128"/>
              </a:defRPr>
            </a:lvl2pPr>
            <a:lvl3pPr marL="1081164" indent="-216233" eaLnBrk="0" hangingPunct="0">
              <a:defRPr sz="2300">
                <a:solidFill>
                  <a:schemeClr val="tx1"/>
                </a:solidFill>
                <a:latin typeface="Arial" pitchFamily="34" charset="0"/>
                <a:ea typeface="ＭＳ Ｐゴシック" pitchFamily="34" charset="-128"/>
              </a:defRPr>
            </a:lvl3pPr>
            <a:lvl4pPr marL="1513629" indent="-216233" eaLnBrk="0" hangingPunct="0">
              <a:defRPr sz="2300">
                <a:solidFill>
                  <a:schemeClr val="tx1"/>
                </a:solidFill>
                <a:latin typeface="Arial" pitchFamily="34" charset="0"/>
                <a:ea typeface="ＭＳ Ｐゴシック" pitchFamily="34" charset="-128"/>
              </a:defRPr>
            </a:lvl4pPr>
            <a:lvl5pPr marL="1946095" indent="-216233" eaLnBrk="0" hangingPunct="0">
              <a:defRPr sz="2300">
                <a:solidFill>
                  <a:schemeClr val="tx1"/>
                </a:solidFill>
                <a:latin typeface="Arial" pitchFamily="34"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Arial" pitchFamily="34"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Arial" pitchFamily="34"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Arial" pitchFamily="34"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Arial" pitchFamily="34" charset="0"/>
                <a:ea typeface="ＭＳ Ｐゴシック" pitchFamily="34" charset="-128"/>
              </a:defRPr>
            </a:lvl9pPr>
          </a:lstStyle>
          <a:p>
            <a:pPr eaLnBrk="1" hangingPunct="1"/>
            <a:fld id="{8BBF4FF2-A59C-4A9F-BBC8-E59753FF63A6}" type="slidenum">
              <a:rPr lang="en-US" altLang="en-US" sz="1100"/>
              <a:pPr eaLnBrk="1" hangingPunct="1"/>
              <a:t>5</a:t>
            </a:fld>
            <a:endParaRPr lang="en-US" altLang="en-US" sz="11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Acknowledge all the joint</a:t>
            </a:r>
            <a:r>
              <a:rPr lang="en-US" baseline="0" dirty="0"/>
              <a:t> efforts to prepare 9 MCs, hard work, has been held up as an example of the positive effects of collaboration.</a:t>
            </a:r>
          </a:p>
          <a:p>
            <a:endParaRPr lang="en-US" dirty="0"/>
          </a:p>
          <a:p>
            <a:r>
              <a:rPr lang="en-US" dirty="0"/>
              <a:t>Resources: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Marketing materials: 9 MC handout, one-pagers on Flagships, </a:t>
            </a:r>
            <a:r>
              <a:rPr lang="en-US" dirty="0"/>
              <a:t>Flagship</a:t>
            </a:r>
            <a:r>
              <a:rPr lang="en-US" baseline="0" dirty="0"/>
              <a:t> 4 Handbook (includes sample indicators, and output indicators)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Need to know what we can do better, what has worked, and the extent to which they have been used in projects.</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C7838645-91D4-4F3F-B048-4A256B66807F}" type="slidenum">
              <a:rPr lang="en-US" smtClean="0"/>
              <a:t>6</a:t>
            </a:fld>
            <a:endParaRPr lang="en-US"/>
          </a:p>
        </p:txBody>
      </p:sp>
    </p:spTree>
    <p:extLst>
      <p:ext uri="{BB962C8B-B14F-4D97-AF65-F5344CB8AC3E}">
        <p14:creationId xmlns:p14="http://schemas.microsoft.com/office/powerpoint/2010/main" val="191398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838645-91D4-4F3F-B048-4A256B66807F}" type="slidenum">
              <a:rPr lang="en-US" smtClean="0"/>
              <a:t>7</a:t>
            </a:fld>
            <a:endParaRPr lang="en-US"/>
          </a:p>
        </p:txBody>
      </p:sp>
    </p:spTree>
    <p:extLst>
      <p:ext uri="{BB962C8B-B14F-4D97-AF65-F5344CB8AC3E}">
        <p14:creationId xmlns:p14="http://schemas.microsoft.com/office/powerpoint/2010/main" val="3053227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7838645-91D4-4F3F-B048-4A256B66807F}" type="slidenum">
              <a:rPr lang="en-US" smtClean="0"/>
              <a:t>8</a:t>
            </a:fld>
            <a:endParaRPr lang="en-US"/>
          </a:p>
        </p:txBody>
      </p:sp>
    </p:spTree>
    <p:extLst>
      <p:ext uri="{BB962C8B-B14F-4D97-AF65-F5344CB8AC3E}">
        <p14:creationId xmlns:p14="http://schemas.microsoft.com/office/powerpoint/2010/main" val="3730414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itchFamily="34" charset="-128"/>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300">
                <a:solidFill>
                  <a:schemeClr val="tx1"/>
                </a:solidFill>
                <a:latin typeface="Arial" pitchFamily="34" charset="0"/>
                <a:ea typeface="ＭＳ Ｐゴシック" pitchFamily="34" charset="-128"/>
              </a:defRPr>
            </a:lvl1pPr>
            <a:lvl2pPr marL="702756" indent="-270291" eaLnBrk="0" hangingPunct="0">
              <a:defRPr sz="2300">
                <a:solidFill>
                  <a:schemeClr val="tx1"/>
                </a:solidFill>
                <a:latin typeface="Arial" pitchFamily="34" charset="0"/>
                <a:ea typeface="ＭＳ Ｐゴシック" pitchFamily="34" charset="-128"/>
              </a:defRPr>
            </a:lvl2pPr>
            <a:lvl3pPr marL="1081164" indent="-216233" eaLnBrk="0" hangingPunct="0">
              <a:defRPr sz="2300">
                <a:solidFill>
                  <a:schemeClr val="tx1"/>
                </a:solidFill>
                <a:latin typeface="Arial" pitchFamily="34" charset="0"/>
                <a:ea typeface="ＭＳ Ｐゴシック" pitchFamily="34" charset="-128"/>
              </a:defRPr>
            </a:lvl3pPr>
            <a:lvl4pPr marL="1513629" indent="-216233" eaLnBrk="0" hangingPunct="0">
              <a:defRPr sz="2300">
                <a:solidFill>
                  <a:schemeClr val="tx1"/>
                </a:solidFill>
                <a:latin typeface="Arial" pitchFamily="34" charset="0"/>
                <a:ea typeface="ＭＳ Ｐゴシック" pitchFamily="34" charset="-128"/>
              </a:defRPr>
            </a:lvl4pPr>
            <a:lvl5pPr marL="1946095" indent="-216233" eaLnBrk="0" hangingPunct="0">
              <a:defRPr sz="2300">
                <a:solidFill>
                  <a:schemeClr val="tx1"/>
                </a:solidFill>
                <a:latin typeface="Arial" pitchFamily="34" charset="0"/>
                <a:ea typeface="ＭＳ Ｐゴシック" pitchFamily="34" charset="-128"/>
              </a:defRPr>
            </a:lvl5pPr>
            <a:lvl6pPr marL="2378560" indent="-216233" eaLnBrk="0" fontAlgn="base" hangingPunct="0">
              <a:spcBef>
                <a:spcPct val="0"/>
              </a:spcBef>
              <a:spcAft>
                <a:spcPct val="0"/>
              </a:spcAft>
              <a:defRPr sz="2300">
                <a:solidFill>
                  <a:schemeClr val="tx1"/>
                </a:solidFill>
                <a:latin typeface="Arial" pitchFamily="34" charset="0"/>
                <a:ea typeface="ＭＳ Ｐゴシック" pitchFamily="34" charset="-128"/>
              </a:defRPr>
            </a:lvl6pPr>
            <a:lvl7pPr marL="2811026" indent="-216233" eaLnBrk="0" fontAlgn="base" hangingPunct="0">
              <a:spcBef>
                <a:spcPct val="0"/>
              </a:spcBef>
              <a:spcAft>
                <a:spcPct val="0"/>
              </a:spcAft>
              <a:defRPr sz="2300">
                <a:solidFill>
                  <a:schemeClr val="tx1"/>
                </a:solidFill>
                <a:latin typeface="Arial" pitchFamily="34" charset="0"/>
                <a:ea typeface="ＭＳ Ｐゴシック" pitchFamily="34" charset="-128"/>
              </a:defRPr>
            </a:lvl7pPr>
            <a:lvl8pPr marL="3243491" indent="-216233" eaLnBrk="0" fontAlgn="base" hangingPunct="0">
              <a:spcBef>
                <a:spcPct val="0"/>
              </a:spcBef>
              <a:spcAft>
                <a:spcPct val="0"/>
              </a:spcAft>
              <a:defRPr sz="2300">
                <a:solidFill>
                  <a:schemeClr val="tx1"/>
                </a:solidFill>
                <a:latin typeface="Arial" pitchFamily="34" charset="0"/>
                <a:ea typeface="ＭＳ Ｐゴシック" pitchFamily="34" charset="-128"/>
              </a:defRPr>
            </a:lvl8pPr>
            <a:lvl9pPr marL="3675957" indent="-216233" eaLnBrk="0" fontAlgn="base" hangingPunct="0">
              <a:spcBef>
                <a:spcPct val="0"/>
              </a:spcBef>
              <a:spcAft>
                <a:spcPct val="0"/>
              </a:spcAft>
              <a:defRPr sz="2300">
                <a:solidFill>
                  <a:schemeClr val="tx1"/>
                </a:solidFill>
                <a:latin typeface="Arial" pitchFamily="34" charset="0"/>
                <a:ea typeface="ＭＳ Ｐゴシック" pitchFamily="34" charset="-128"/>
              </a:defRPr>
            </a:lvl9pPr>
          </a:lstStyle>
          <a:p>
            <a:pPr eaLnBrk="1" hangingPunct="1"/>
            <a:fld id="{8BBF4FF2-A59C-4A9F-BBC8-E59753FF63A6}" type="slidenum">
              <a:rPr lang="en-US" altLang="en-US" sz="1100"/>
              <a:pPr eaLnBrk="1" hangingPunct="1"/>
              <a:t>9</a:t>
            </a:fld>
            <a:endParaRPr lang="en-US" altLang="en-US" sz="11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F82B49-E084-4771-9A87-3D4C48212E0B}"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BFA0-7585-4501-A954-F58EDA62ADFE}"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F82B49-E084-4771-9A87-3D4C48212E0B}"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BFA0-7585-4501-A954-F58EDA62AD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F82B49-E084-4771-9A87-3D4C48212E0B}"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BFA0-7585-4501-A954-F58EDA62AD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F82B49-E084-4771-9A87-3D4C48212E0B}"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BFA0-7585-4501-A954-F58EDA62ADF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F82B49-E084-4771-9A87-3D4C48212E0B}"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BFA0-7585-4501-A954-F58EDA62ADFE}"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F82B49-E084-4771-9A87-3D4C48212E0B}"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ABFA0-7585-4501-A954-F58EDA62ADF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F82B49-E084-4771-9A87-3D4C48212E0B}" type="datetimeFigureOut">
              <a:rPr lang="en-US" smtClean="0"/>
              <a:t>4/6/2018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ABFA0-7585-4501-A954-F58EDA62ADFE}"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F82B49-E084-4771-9A87-3D4C48212E0B}" type="datetimeFigureOut">
              <a:rPr lang="en-US" smtClean="0"/>
              <a:t>4/6/2018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ABFA0-7585-4501-A954-F58EDA62ADF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82B49-E084-4771-9A87-3D4C48212E0B}" type="datetimeFigureOut">
              <a:rPr lang="en-US" smtClean="0"/>
              <a:t>4/6/2018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ABFA0-7585-4501-A954-F58EDA62AD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F82B49-E084-4771-9A87-3D4C48212E0B}"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ABFA0-7585-4501-A954-F58EDA62ADFE}"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F82B49-E084-4771-9A87-3D4C48212E0B}"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ABFA0-7585-4501-A954-F58EDA62ADF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2F82B49-E084-4771-9A87-3D4C48212E0B}" type="datetimeFigureOut">
              <a:rPr lang="en-US" smtClean="0"/>
              <a:t>4/6/2018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8EABFA0-7585-4501-A954-F58EDA62ADF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Nine Minimum Characteristics of a Disaster Resilient Community in Nepal </a:t>
            </a:r>
          </a:p>
        </p:txBody>
      </p:sp>
      <p:sp>
        <p:nvSpPr>
          <p:cNvPr id="3" name="Content Placeholder 2"/>
          <p:cNvSpPr>
            <a:spLocks noGrp="1"/>
          </p:cNvSpPr>
          <p:nvPr>
            <p:ph idx="1"/>
          </p:nvPr>
        </p:nvSpPr>
        <p:spPr>
          <a:xfrm>
            <a:off x="4876800" y="3962400"/>
            <a:ext cx="3810000" cy="2514600"/>
          </a:xfrm>
        </p:spPr>
        <p:txBody>
          <a:bodyPr>
            <a:noAutofit/>
          </a:bodyPr>
          <a:lstStyle/>
          <a:p>
            <a:pPr marL="0" indent="0">
              <a:buNone/>
            </a:pPr>
            <a:r>
              <a:rPr lang="en-GB" b="1" dirty="0"/>
              <a:t>Krishna Kumar K.C.</a:t>
            </a:r>
          </a:p>
          <a:p>
            <a:pPr marL="0" indent="0">
              <a:buNone/>
            </a:pPr>
            <a:r>
              <a:rPr lang="en-GB" b="1" dirty="0"/>
              <a:t>Focal Point</a:t>
            </a:r>
          </a:p>
          <a:p>
            <a:pPr marL="0" indent="0">
              <a:buNone/>
            </a:pPr>
            <a:r>
              <a:rPr lang="en-GB" b="1" dirty="0"/>
              <a:t>CBDRM Coordination Mechanism</a:t>
            </a:r>
          </a:p>
          <a:p>
            <a:pPr marL="0" indent="0">
              <a:buNone/>
            </a:pPr>
            <a:r>
              <a:rPr lang="en-GB" b="1" dirty="0"/>
              <a:t>IFRC</a:t>
            </a:r>
            <a:endParaRPr lang="en-GB" sz="2800" b="1" dirty="0"/>
          </a:p>
        </p:txBody>
      </p:sp>
    </p:spTree>
    <p:extLst>
      <p:ext uri="{BB962C8B-B14F-4D97-AF65-F5344CB8AC3E}">
        <p14:creationId xmlns:p14="http://schemas.microsoft.com/office/powerpoint/2010/main" val="1559376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97863" cy="1371600"/>
          </a:xfrm>
        </p:spPr>
        <p:txBody>
          <a:bodyPr>
            <a:normAutofit/>
          </a:bodyPr>
          <a:lstStyle/>
          <a:p>
            <a:r>
              <a:rPr lang="en-GB" b="1" dirty="0"/>
              <a:t>4. Community preparedness / response teams</a:t>
            </a:r>
            <a:endParaRPr lang="en-US" dirty="0">
              <a:solidFill>
                <a:schemeClr val="tx1"/>
              </a:solidFill>
            </a:endParaRPr>
          </a:p>
        </p:txBody>
      </p:sp>
      <p:sp>
        <p:nvSpPr>
          <p:cNvPr id="16386" name="Content Placeholder 2"/>
          <p:cNvSpPr>
            <a:spLocks noGrp="1"/>
          </p:cNvSpPr>
          <p:nvPr>
            <p:ph idx="1"/>
          </p:nvPr>
        </p:nvSpPr>
        <p:spPr>
          <a:xfrm>
            <a:off x="457200" y="1600200"/>
            <a:ext cx="8458200" cy="3657600"/>
          </a:xfrm>
        </p:spPr>
        <p:txBody>
          <a:bodyPr>
            <a:normAutofit/>
          </a:bodyPr>
          <a:lstStyle/>
          <a:p>
            <a:pPr marL="0" indent="0">
              <a:buNone/>
            </a:pPr>
            <a:r>
              <a:rPr lang="en-GB" sz="3200" dirty="0"/>
              <a:t>This involves community teams that are trained and equipped to provide hazard warning and evacuation information, light search and rescue and basic first aid.</a:t>
            </a:r>
            <a:endParaRPr lang="en-US" altLang="en-US" dirty="0">
              <a:ea typeface="ＭＳ Ｐゴシック" pitchFamily="34" charset="-128"/>
            </a:endParaRPr>
          </a:p>
          <a:p>
            <a:endParaRPr lang="en-US" altLang="en-US" dirty="0">
              <a:ea typeface="ＭＳ Ｐゴシック" pitchFamily="34" charset="-128"/>
            </a:endParaRPr>
          </a:p>
          <a:p>
            <a:endParaRPr lang="en-US" altLang="en-US" dirty="0">
              <a:ea typeface="ＭＳ Ｐゴシック" pitchFamily="34" charset="-128"/>
            </a:endParaRPr>
          </a:p>
          <a:p>
            <a:endParaRPr lang="en-US" altLang="en-US" dirty="0">
              <a:ea typeface="ＭＳ Ｐゴシック" pitchFamily="34" charset="-128"/>
            </a:endParaRPr>
          </a:p>
          <a:p>
            <a:endParaRPr lang="en-US" altLang="en-US" dirty="0">
              <a:ea typeface="ＭＳ Ｐゴシック" pitchFamily="34" charset="-128"/>
            </a:endParaRPr>
          </a:p>
          <a:p>
            <a:pPr marL="514350" indent="-514350">
              <a:buFont typeface="+mj-lt"/>
              <a:buAutoNum type="arabicPeriod"/>
            </a:pPr>
            <a:endParaRPr lang="en-US" altLang="en-US" dirty="0">
              <a:ea typeface="ＭＳ Ｐゴシック" pitchFamily="34" charset="-128"/>
            </a:endParaRPr>
          </a:p>
          <a:p>
            <a:pPr marL="514350" indent="-514350">
              <a:buFont typeface="+mj-lt"/>
              <a:buAutoNum type="arabicPeriod"/>
            </a:pPr>
            <a:endParaRPr lang="en-US" altLang="en-US" dirty="0">
              <a:ea typeface="ＭＳ Ｐゴシック" pitchFamily="34" charset="-128"/>
            </a:endParaRPr>
          </a:p>
          <a:p>
            <a:pPr marL="514350" indent="-514350">
              <a:buFont typeface="+mj-lt"/>
              <a:buAutoNum type="arabicPeriod"/>
            </a:pPr>
            <a:endParaRPr lang="en-US" altLang="en-US" dirty="0">
              <a:ea typeface="ＭＳ Ｐゴシック" pitchFamily="34" charset="-128"/>
            </a:endParaRPr>
          </a:p>
          <a:p>
            <a:pPr marL="514350" indent="-514350">
              <a:buFont typeface="+mj-lt"/>
              <a:buAutoNum type="arabicPeriod"/>
            </a:pPr>
            <a:endParaRPr lang="en-GB" altLang="en-US" dirty="0">
              <a:ea typeface="ＭＳ Ｐゴシック" pitchFamily="34" charset="-128"/>
            </a:endParaRPr>
          </a:p>
        </p:txBody>
      </p:sp>
    </p:spTree>
    <p:extLst>
      <p:ext uri="{BB962C8B-B14F-4D97-AF65-F5344CB8AC3E}">
        <p14:creationId xmlns:p14="http://schemas.microsoft.com/office/powerpoint/2010/main" val="3518200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a:t>5. Disaster Risk Reduction / Management plan at Village Development Committee / municipality level</a:t>
            </a:r>
            <a:endParaRPr lang="en-GB" sz="3200" dirty="0"/>
          </a:p>
        </p:txBody>
      </p:sp>
      <p:sp>
        <p:nvSpPr>
          <p:cNvPr id="3" name="Content Placeholder 2"/>
          <p:cNvSpPr>
            <a:spLocks noGrp="1"/>
          </p:cNvSpPr>
          <p:nvPr>
            <p:ph idx="1"/>
          </p:nvPr>
        </p:nvSpPr>
        <p:spPr>
          <a:xfrm>
            <a:off x="533400" y="2133600"/>
            <a:ext cx="8153400" cy="4343400"/>
          </a:xfrm>
        </p:spPr>
        <p:txBody>
          <a:bodyPr/>
          <a:lstStyle/>
          <a:p>
            <a:pPr marL="0" indent="0" algn="just">
              <a:buNone/>
            </a:pPr>
            <a:r>
              <a:rPr lang="en-GB" dirty="0"/>
              <a:t>A plan at the local level which meets the Flagship 4 minimum requirements listed and is regularly updated, implemented and tested.</a:t>
            </a:r>
          </a:p>
        </p:txBody>
      </p:sp>
    </p:spTree>
    <p:extLst>
      <p:ext uri="{BB962C8B-B14F-4D97-AF65-F5344CB8AC3E}">
        <p14:creationId xmlns:p14="http://schemas.microsoft.com/office/powerpoint/2010/main" val="471113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7. Access to community-managed resources</a:t>
            </a:r>
            <a:endParaRPr lang="en-GB" dirty="0"/>
          </a:p>
        </p:txBody>
      </p:sp>
      <p:sp>
        <p:nvSpPr>
          <p:cNvPr id="3" name="Content Placeholder 2"/>
          <p:cNvSpPr>
            <a:spLocks noGrp="1"/>
          </p:cNvSpPr>
          <p:nvPr>
            <p:ph idx="1"/>
          </p:nvPr>
        </p:nvSpPr>
        <p:spPr/>
        <p:txBody>
          <a:bodyPr/>
          <a:lstStyle/>
          <a:p>
            <a:pPr marL="0" lvl="0" indent="0" algn="just">
              <a:buNone/>
            </a:pPr>
            <a:r>
              <a:rPr lang="en-GB" dirty="0"/>
              <a:t>Access to community-managed resources such as human and materials at municipality/ ward levels for DRR initiatives.</a:t>
            </a:r>
          </a:p>
        </p:txBody>
      </p:sp>
    </p:spTree>
    <p:extLst>
      <p:ext uri="{BB962C8B-B14F-4D97-AF65-F5344CB8AC3E}">
        <p14:creationId xmlns:p14="http://schemas.microsoft.com/office/powerpoint/2010/main" val="275185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6. Disaster Risk Reduction (DRR) Funds</a:t>
            </a:r>
            <a:endParaRPr lang="en-GB" dirty="0"/>
          </a:p>
        </p:txBody>
      </p:sp>
      <p:sp>
        <p:nvSpPr>
          <p:cNvPr id="3" name="Content Placeholder 2"/>
          <p:cNvSpPr>
            <a:spLocks noGrp="1"/>
          </p:cNvSpPr>
          <p:nvPr>
            <p:ph idx="1"/>
          </p:nvPr>
        </p:nvSpPr>
        <p:spPr/>
        <p:txBody>
          <a:bodyPr/>
          <a:lstStyle/>
          <a:p>
            <a:pPr marL="0" lvl="0" indent="0" algn="just">
              <a:buNone/>
            </a:pPr>
            <a:r>
              <a:rPr lang="en-GB" dirty="0"/>
              <a:t>Funds accessible to communities for priority disaster risk reduction activities which are available at municipality / ward level and/or through community resource mobilization efforts.</a:t>
            </a:r>
          </a:p>
          <a:p>
            <a:pPr lvl="0"/>
            <a:endParaRPr lang="en-GB" dirty="0"/>
          </a:p>
          <a:p>
            <a:endParaRPr lang="en-GB" dirty="0"/>
          </a:p>
        </p:txBody>
      </p:sp>
    </p:spTree>
    <p:extLst>
      <p:ext uri="{BB962C8B-B14F-4D97-AF65-F5344CB8AC3E}">
        <p14:creationId xmlns:p14="http://schemas.microsoft.com/office/powerpoint/2010/main" val="2975431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97863" cy="1371600"/>
          </a:xfrm>
        </p:spPr>
        <p:txBody>
          <a:bodyPr>
            <a:normAutofit/>
          </a:bodyPr>
          <a:lstStyle/>
          <a:p>
            <a:r>
              <a:rPr lang="en-GB" b="1" dirty="0"/>
              <a:t>8. Local level risk / vulnerability reduction measures</a:t>
            </a:r>
            <a:endParaRPr lang="en-US" dirty="0">
              <a:solidFill>
                <a:schemeClr val="tx1"/>
              </a:solidFill>
            </a:endParaRPr>
          </a:p>
        </p:txBody>
      </p:sp>
      <p:sp>
        <p:nvSpPr>
          <p:cNvPr id="16386" name="Content Placeholder 2"/>
          <p:cNvSpPr>
            <a:spLocks noGrp="1"/>
          </p:cNvSpPr>
          <p:nvPr>
            <p:ph idx="1"/>
          </p:nvPr>
        </p:nvSpPr>
        <p:spPr>
          <a:xfrm>
            <a:off x="457200" y="1600200"/>
            <a:ext cx="8153400" cy="4343400"/>
          </a:xfrm>
        </p:spPr>
        <p:txBody>
          <a:bodyPr>
            <a:normAutofit/>
          </a:bodyPr>
          <a:lstStyle/>
          <a:p>
            <a:pPr marL="0" indent="0" algn="just">
              <a:buNone/>
            </a:pPr>
            <a:r>
              <a:rPr lang="en-GB" sz="3200" dirty="0"/>
              <a:t>Municipality / ward level initiatives on identification, prioritization and application of local level risk / vulnerability reduction measures.</a:t>
            </a:r>
            <a:endParaRPr lang="en-US" altLang="en-US" dirty="0">
              <a:ea typeface="ＭＳ Ｐゴシック" pitchFamily="34" charset="-128"/>
            </a:endParaRPr>
          </a:p>
          <a:p>
            <a:pPr marL="514350" indent="-514350">
              <a:buFont typeface="+mj-lt"/>
              <a:buAutoNum type="arabicPeriod"/>
            </a:pPr>
            <a:endParaRPr lang="en-GB" altLang="en-US" dirty="0">
              <a:ea typeface="ＭＳ Ｐゴシック" pitchFamily="34" charset="-128"/>
            </a:endParaRPr>
          </a:p>
        </p:txBody>
      </p:sp>
    </p:spTree>
    <p:extLst>
      <p:ext uri="{BB962C8B-B14F-4D97-AF65-F5344CB8AC3E}">
        <p14:creationId xmlns:p14="http://schemas.microsoft.com/office/powerpoint/2010/main" val="1328919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9. Community based early warning systems</a:t>
            </a:r>
            <a:endParaRPr lang="en-GB" dirty="0"/>
          </a:p>
        </p:txBody>
      </p:sp>
      <p:sp>
        <p:nvSpPr>
          <p:cNvPr id="3" name="Content Placeholder 2"/>
          <p:cNvSpPr>
            <a:spLocks noGrp="1"/>
          </p:cNvSpPr>
          <p:nvPr>
            <p:ph idx="1"/>
          </p:nvPr>
        </p:nvSpPr>
        <p:spPr>
          <a:xfrm>
            <a:off x="457200" y="1600200"/>
            <a:ext cx="8229600" cy="5105400"/>
          </a:xfrm>
        </p:spPr>
        <p:txBody>
          <a:bodyPr>
            <a:normAutofit/>
          </a:bodyPr>
          <a:lstStyle/>
          <a:p>
            <a:pPr marL="0" indent="0" algn="just">
              <a:buNone/>
            </a:pPr>
            <a:r>
              <a:rPr lang="en-GB" dirty="0"/>
              <a:t>Inclusive, community based early warning systems that are integrated with municipality / ward, district, regional and national early warning systems.</a:t>
            </a:r>
          </a:p>
          <a:p>
            <a:endParaRPr lang="en-GB" dirty="0"/>
          </a:p>
        </p:txBody>
      </p:sp>
    </p:spTree>
    <p:extLst>
      <p:ext uri="{BB962C8B-B14F-4D97-AF65-F5344CB8AC3E}">
        <p14:creationId xmlns:p14="http://schemas.microsoft.com/office/powerpoint/2010/main" val="3830189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a:p>
            <a:endParaRPr lang="en-GB" dirty="0"/>
          </a:p>
          <a:p>
            <a:endParaRPr lang="en-GB" dirty="0"/>
          </a:p>
          <a:p>
            <a:pPr marL="0" indent="0">
              <a:buNone/>
            </a:pPr>
            <a:endParaRPr lang="en-GB" dirty="0"/>
          </a:p>
          <a:p>
            <a:pPr marL="0" indent="0" algn="ctr">
              <a:buNone/>
            </a:pPr>
            <a:r>
              <a:rPr lang="en-GB" sz="4800" b="1" dirty="0"/>
              <a:t>QUESTIONS</a:t>
            </a:r>
          </a:p>
        </p:txBody>
      </p:sp>
    </p:spTree>
    <p:extLst>
      <p:ext uri="{BB962C8B-B14F-4D97-AF65-F5344CB8AC3E}">
        <p14:creationId xmlns:p14="http://schemas.microsoft.com/office/powerpoint/2010/main" val="469660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a:p>
            <a:pPr marL="0" indent="0" algn="ctr">
              <a:buNone/>
            </a:pPr>
            <a:r>
              <a:rPr lang="en-GB" dirty="0"/>
              <a:t>   </a:t>
            </a:r>
            <a:r>
              <a:rPr lang="en-GB" sz="3200" b="1" dirty="0"/>
              <a:t>THNAK YOU</a:t>
            </a:r>
          </a:p>
        </p:txBody>
      </p:sp>
    </p:spTree>
    <p:extLst>
      <p:ext uri="{BB962C8B-B14F-4D97-AF65-F5344CB8AC3E}">
        <p14:creationId xmlns:p14="http://schemas.microsoft.com/office/powerpoint/2010/main" val="1093155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4038600" y="3276600"/>
            <a:ext cx="1371600" cy="1371600"/>
          </a:xfrm>
          <a:prstGeom prst="ellipse">
            <a:avLst/>
          </a:prstGeom>
          <a:solidFill>
            <a:schemeClr val="tx1">
              <a:lumMod val="50000"/>
              <a:lumOff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Flagship 4</a:t>
            </a:r>
          </a:p>
        </p:txBody>
      </p:sp>
      <p:sp>
        <p:nvSpPr>
          <p:cNvPr id="4" name="Rounded Rectangle 3"/>
          <p:cNvSpPr/>
          <p:nvPr/>
        </p:nvSpPr>
        <p:spPr>
          <a:xfrm>
            <a:off x="1143000" y="3581400"/>
            <a:ext cx="1143000" cy="1143000"/>
          </a:xfrm>
          <a:prstGeom prst="roundRect">
            <a:avLst/>
          </a:prstGeom>
          <a:solidFill>
            <a:schemeClr val="accent4"/>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Other interested parties</a:t>
            </a:r>
          </a:p>
        </p:txBody>
      </p:sp>
      <p:sp>
        <p:nvSpPr>
          <p:cNvPr id="6" name="Rounded Rectangle 5"/>
          <p:cNvSpPr/>
          <p:nvPr/>
        </p:nvSpPr>
        <p:spPr>
          <a:xfrm>
            <a:off x="1447800" y="2209800"/>
            <a:ext cx="1143000" cy="1143000"/>
          </a:xfrm>
          <a:prstGeom prst="round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dirty="0"/>
              <a:t>Academics</a:t>
            </a:r>
          </a:p>
        </p:txBody>
      </p:sp>
      <p:sp>
        <p:nvSpPr>
          <p:cNvPr id="7" name="Rounded Rectangle 6"/>
          <p:cNvSpPr/>
          <p:nvPr/>
        </p:nvSpPr>
        <p:spPr>
          <a:xfrm>
            <a:off x="4191000" y="762000"/>
            <a:ext cx="1143000" cy="1143000"/>
          </a:xfrm>
          <a:prstGeom prst="round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t>Government</a:t>
            </a:r>
          </a:p>
        </p:txBody>
      </p:sp>
      <p:sp>
        <p:nvSpPr>
          <p:cNvPr id="8" name="Rounded Rectangle 7"/>
          <p:cNvSpPr/>
          <p:nvPr/>
        </p:nvSpPr>
        <p:spPr>
          <a:xfrm>
            <a:off x="2667000" y="1143000"/>
            <a:ext cx="1143000" cy="1143000"/>
          </a:xfrm>
          <a:prstGeom prst="roundRect">
            <a:avLst/>
          </a:prstGeom>
          <a:solidFill>
            <a:srgbClr val="BEC7C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NRCS</a:t>
            </a:r>
          </a:p>
        </p:txBody>
      </p:sp>
      <p:sp>
        <p:nvSpPr>
          <p:cNvPr id="9" name="Rounded Rectangle 8"/>
          <p:cNvSpPr/>
          <p:nvPr/>
        </p:nvSpPr>
        <p:spPr>
          <a:xfrm>
            <a:off x="5638800" y="1143000"/>
            <a:ext cx="1143000" cy="1143000"/>
          </a:xfrm>
          <a:prstGeom prst="roundRect">
            <a:avLst/>
          </a:prstGeom>
          <a:solidFill>
            <a:schemeClr val="bg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Donors</a:t>
            </a:r>
          </a:p>
        </p:txBody>
      </p:sp>
      <p:sp>
        <p:nvSpPr>
          <p:cNvPr id="10" name="Rounded Rectangle 9"/>
          <p:cNvSpPr/>
          <p:nvPr/>
        </p:nvSpPr>
        <p:spPr>
          <a:xfrm>
            <a:off x="6858000" y="2209800"/>
            <a:ext cx="1143000" cy="1143000"/>
          </a:xfrm>
          <a:prstGeom prst="round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INGOs / AIN</a:t>
            </a:r>
          </a:p>
        </p:txBody>
      </p:sp>
      <p:sp>
        <p:nvSpPr>
          <p:cNvPr id="11" name="Rounded Rectangle 10"/>
          <p:cNvSpPr/>
          <p:nvPr/>
        </p:nvSpPr>
        <p:spPr>
          <a:xfrm>
            <a:off x="7086600" y="3581400"/>
            <a:ext cx="1143000" cy="1143000"/>
          </a:xfrm>
          <a:prstGeom prst="roundRect">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NGOs / CBOs</a:t>
            </a:r>
          </a:p>
        </p:txBody>
      </p:sp>
      <p:sp>
        <p:nvSpPr>
          <p:cNvPr id="5" name="Left-Right Arrow 4"/>
          <p:cNvSpPr/>
          <p:nvPr/>
        </p:nvSpPr>
        <p:spPr>
          <a:xfrm>
            <a:off x="2438400" y="3886200"/>
            <a:ext cx="1219200" cy="457200"/>
          </a:xfrm>
          <a:prstGeom prst="leftRightArrow">
            <a:avLst/>
          </a:prstGeom>
          <a:solidFill>
            <a:schemeClr val="accent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Left-Right Arrow 12"/>
          <p:cNvSpPr/>
          <p:nvPr/>
        </p:nvSpPr>
        <p:spPr>
          <a:xfrm>
            <a:off x="5638800" y="3886200"/>
            <a:ext cx="1219200" cy="457200"/>
          </a:xfrm>
          <a:prstGeom prst="leftRightArrow">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Left-Right Arrow 13"/>
          <p:cNvSpPr/>
          <p:nvPr/>
        </p:nvSpPr>
        <p:spPr>
          <a:xfrm rot="1821428">
            <a:off x="2708020" y="3112688"/>
            <a:ext cx="1219200" cy="457200"/>
          </a:xfrm>
          <a:prstGeom prst="leftRightArrow">
            <a:avLst/>
          </a:prstGeom>
          <a:solidFill>
            <a:srgbClr val="93A29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Left-Right Arrow 14"/>
          <p:cNvSpPr/>
          <p:nvPr/>
        </p:nvSpPr>
        <p:spPr>
          <a:xfrm rot="2798595">
            <a:off x="3547464" y="2578050"/>
            <a:ext cx="790844" cy="457200"/>
          </a:xfrm>
          <a:prstGeom prst="leftRightArrow">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Left-Right Arrow 15"/>
          <p:cNvSpPr/>
          <p:nvPr/>
        </p:nvSpPr>
        <p:spPr>
          <a:xfrm rot="5400000">
            <a:off x="4328978" y="2300422"/>
            <a:ext cx="790844" cy="457200"/>
          </a:xfrm>
          <a:prstGeom prst="leftRightArrow">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Left-Right Arrow 16"/>
          <p:cNvSpPr/>
          <p:nvPr/>
        </p:nvSpPr>
        <p:spPr>
          <a:xfrm rot="7656127">
            <a:off x="5113607" y="2590059"/>
            <a:ext cx="790844" cy="457200"/>
          </a:xfrm>
          <a:prstGeom prst="leftRightArrow">
            <a:avLst/>
          </a:prstGeom>
          <a:solidFill>
            <a:srgbClr val="ACA73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Left-Right Arrow 17"/>
          <p:cNvSpPr/>
          <p:nvPr/>
        </p:nvSpPr>
        <p:spPr>
          <a:xfrm rot="19895238">
            <a:off x="5451556" y="3103508"/>
            <a:ext cx="1219200" cy="457200"/>
          </a:xfrm>
          <a:prstGeom prst="leftRightArrow">
            <a:avLst/>
          </a:prstGeom>
          <a:solidFill>
            <a:srgbClr val="E7E5B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2514600" y="48006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t>F1: School Safety</a:t>
            </a:r>
          </a:p>
        </p:txBody>
      </p:sp>
      <p:sp>
        <p:nvSpPr>
          <p:cNvPr id="20" name="Rectangle 19"/>
          <p:cNvSpPr/>
          <p:nvPr/>
        </p:nvSpPr>
        <p:spPr>
          <a:xfrm>
            <a:off x="2209800" y="54864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t>F2: Emergency Prep &amp; Response</a:t>
            </a:r>
          </a:p>
        </p:txBody>
      </p:sp>
      <p:sp>
        <p:nvSpPr>
          <p:cNvPr id="21" name="Rectangle 20"/>
          <p:cNvSpPr/>
          <p:nvPr/>
        </p:nvSpPr>
        <p:spPr>
          <a:xfrm>
            <a:off x="3429000" y="60960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NRRC</a:t>
            </a:r>
          </a:p>
        </p:txBody>
      </p:sp>
      <p:sp>
        <p:nvSpPr>
          <p:cNvPr id="22" name="Rectangle 21"/>
          <p:cNvSpPr/>
          <p:nvPr/>
        </p:nvSpPr>
        <p:spPr>
          <a:xfrm>
            <a:off x="5410200" y="60198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t>F5: Policy &amp; Institutional Support</a:t>
            </a:r>
          </a:p>
        </p:txBody>
      </p:sp>
      <p:sp>
        <p:nvSpPr>
          <p:cNvPr id="23" name="Rectangle 22"/>
          <p:cNvSpPr/>
          <p:nvPr/>
        </p:nvSpPr>
        <p:spPr>
          <a:xfrm>
            <a:off x="5486400" y="54102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t>F3: Flood Management Rivers</a:t>
            </a:r>
          </a:p>
        </p:txBody>
      </p:sp>
      <p:sp>
        <p:nvSpPr>
          <p:cNvPr id="24" name="Rectangle 23"/>
          <p:cNvSpPr/>
          <p:nvPr/>
        </p:nvSpPr>
        <p:spPr>
          <a:xfrm>
            <a:off x="5410200" y="4800600"/>
            <a:ext cx="1447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t>F1: Hospital Safety</a:t>
            </a:r>
          </a:p>
        </p:txBody>
      </p:sp>
      <p:cxnSp>
        <p:nvCxnSpPr>
          <p:cNvPr id="29" name="Straight Connector 28"/>
          <p:cNvCxnSpPr>
            <a:stCxn id="3" idx="4"/>
            <a:endCxn id="21" idx="0"/>
          </p:cNvCxnSpPr>
          <p:nvPr/>
        </p:nvCxnSpPr>
        <p:spPr>
          <a:xfrm flipH="1">
            <a:off x="4152900" y="4648200"/>
            <a:ext cx="571500" cy="1447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a:endCxn id="12" idx="3"/>
          </p:cNvCxnSpPr>
          <p:nvPr/>
        </p:nvCxnSpPr>
        <p:spPr>
          <a:xfrm flipH="1" flipV="1">
            <a:off x="3962400" y="5029200"/>
            <a:ext cx="457200" cy="381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25" name="Straight Connector 1024"/>
          <p:cNvCxnSpPr>
            <a:endCxn id="20" idx="3"/>
          </p:cNvCxnSpPr>
          <p:nvPr/>
        </p:nvCxnSpPr>
        <p:spPr>
          <a:xfrm flipH="1">
            <a:off x="3657600" y="5410200"/>
            <a:ext cx="762000" cy="304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30" name="Straight Connector 1029"/>
          <p:cNvCxnSpPr>
            <a:endCxn id="24" idx="1"/>
          </p:cNvCxnSpPr>
          <p:nvPr/>
        </p:nvCxnSpPr>
        <p:spPr>
          <a:xfrm flipV="1">
            <a:off x="4419600" y="5029200"/>
            <a:ext cx="990600" cy="381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32" name="Straight Connector 1031"/>
          <p:cNvCxnSpPr>
            <a:endCxn id="23" idx="1"/>
          </p:cNvCxnSpPr>
          <p:nvPr/>
        </p:nvCxnSpPr>
        <p:spPr>
          <a:xfrm>
            <a:off x="4419600" y="5410200"/>
            <a:ext cx="1066800" cy="228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35" name="Straight Connector 1034"/>
          <p:cNvCxnSpPr>
            <a:endCxn id="22" idx="1"/>
          </p:cNvCxnSpPr>
          <p:nvPr/>
        </p:nvCxnSpPr>
        <p:spPr>
          <a:xfrm>
            <a:off x="4419600" y="5410200"/>
            <a:ext cx="990600" cy="838200"/>
          </a:xfrm>
          <a:prstGeom prst="line">
            <a:avLst/>
          </a:prstGeom>
        </p:spPr>
        <p:style>
          <a:lnRef idx="2">
            <a:schemeClr val="accent1"/>
          </a:lnRef>
          <a:fillRef idx="0">
            <a:schemeClr val="accent1"/>
          </a:fillRef>
          <a:effectRef idx="1">
            <a:schemeClr val="accent1"/>
          </a:effectRef>
          <a:fontRef idx="minor">
            <a:schemeClr val="tx1"/>
          </a:fontRef>
        </p:style>
      </p:cxnSp>
      <p:sp>
        <p:nvSpPr>
          <p:cNvPr id="75" name="Title 1"/>
          <p:cNvSpPr>
            <a:spLocks noGrp="1"/>
          </p:cNvSpPr>
          <p:nvPr>
            <p:ph type="title"/>
          </p:nvPr>
        </p:nvSpPr>
        <p:spPr>
          <a:xfrm>
            <a:off x="457200" y="533400"/>
            <a:ext cx="8229600" cy="990600"/>
          </a:xfrm>
        </p:spPr>
        <p:txBody>
          <a:bodyPr>
            <a:normAutofit/>
          </a:bodyPr>
          <a:lstStyle/>
          <a:p>
            <a:r>
              <a:rPr lang="en-US" dirty="0">
                <a:solidFill>
                  <a:schemeClr val="tx1"/>
                </a:solidFill>
              </a:rPr>
              <a:t>Structure</a:t>
            </a:r>
          </a:p>
        </p:txBody>
      </p:sp>
    </p:spTree>
    <p:extLst>
      <p:ext uri="{BB962C8B-B14F-4D97-AF65-F5344CB8AC3E}">
        <p14:creationId xmlns:p14="http://schemas.microsoft.com/office/powerpoint/2010/main" val="3039959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97863" cy="1371600"/>
          </a:xfrm>
        </p:spPr>
        <p:txBody>
          <a:bodyPr>
            <a:normAutofit/>
          </a:bodyPr>
          <a:lstStyle/>
          <a:p>
            <a:pPr>
              <a:defRPr/>
            </a:pPr>
            <a:r>
              <a:rPr lang="en-US" dirty="0">
                <a:solidFill>
                  <a:schemeClr val="tx1"/>
                </a:solidFill>
              </a:rPr>
              <a:t>Nepal Risk Reduction Consortium</a:t>
            </a:r>
          </a:p>
        </p:txBody>
      </p:sp>
      <p:sp>
        <p:nvSpPr>
          <p:cNvPr id="16386" name="Content Placeholder 2"/>
          <p:cNvSpPr>
            <a:spLocks noGrp="1"/>
          </p:cNvSpPr>
          <p:nvPr>
            <p:ph idx="1"/>
          </p:nvPr>
        </p:nvSpPr>
        <p:spPr>
          <a:xfrm>
            <a:off x="457200" y="1600200"/>
            <a:ext cx="8153400" cy="4343400"/>
          </a:xfrm>
        </p:spPr>
        <p:txBody>
          <a:bodyPr>
            <a:normAutofit fontScale="85000" lnSpcReduction="20000"/>
          </a:bodyPr>
          <a:lstStyle/>
          <a:p>
            <a:pPr marL="0" indent="0">
              <a:buNone/>
            </a:pPr>
            <a:r>
              <a:rPr lang="en-GB" altLang="en-US" sz="2800" dirty="0">
                <a:ea typeface="ＭＳ Ｐゴシック" pitchFamily="34" charset="-128"/>
              </a:rPr>
              <a:t>National Strategy for Disaster Risk Management (2009). </a:t>
            </a:r>
            <a:r>
              <a:rPr lang="en-US" altLang="en-US" sz="2800" dirty="0">
                <a:ea typeface="ＭＳ Ｐゴシック" pitchFamily="34" charset="-128"/>
              </a:rPr>
              <a:t>Key </a:t>
            </a:r>
            <a:r>
              <a:rPr lang="en-GB" altLang="en-US" sz="2800" dirty="0">
                <a:ea typeface="ＭＳ Ｐゴシック" pitchFamily="34" charset="-128"/>
              </a:rPr>
              <a:t>framework for DM activities in Nepal.  </a:t>
            </a:r>
          </a:p>
          <a:p>
            <a:pPr marL="0" indent="0">
              <a:buNone/>
            </a:pPr>
            <a:endParaRPr lang="en-GB" altLang="en-US" sz="2800" dirty="0">
              <a:ea typeface="ＭＳ Ｐゴシック" pitchFamily="34" charset="-128"/>
            </a:endParaRPr>
          </a:p>
          <a:p>
            <a:pPr marL="0" indent="0">
              <a:buNone/>
            </a:pPr>
            <a:r>
              <a:rPr lang="en-GB" altLang="en-US" sz="2800" dirty="0">
                <a:ea typeface="ＭＳ Ｐゴシック" pitchFamily="34" charset="-128"/>
              </a:rPr>
              <a:t>NRRC formed to address five derived priorities:</a:t>
            </a:r>
          </a:p>
          <a:p>
            <a:pPr marL="0" indent="0">
              <a:buNone/>
            </a:pPr>
            <a:endParaRPr lang="en-GB" altLang="en-US" dirty="0">
              <a:ea typeface="ＭＳ Ｐゴシック" pitchFamily="34" charset="-128"/>
            </a:endParaRPr>
          </a:p>
          <a:p>
            <a:pPr marL="514350" indent="-514350">
              <a:buFont typeface="+mj-lt"/>
              <a:buAutoNum type="arabicPeriod"/>
            </a:pPr>
            <a:r>
              <a:rPr lang="en-GB" altLang="en-US" dirty="0">
                <a:ea typeface="ＭＳ Ｐゴシック" pitchFamily="34" charset="-128"/>
              </a:rPr>
              <a:t>School and hospital safety (</a:t>
            </a:r>
            <a:r>
              <a:rPr lang="en-US" altLang="en-US" dirty="0" err="1">
                <a:ea typeface="ＭＳ Ｐゴシック" pitchFamily="34" charset="-128"/>
              </a:rPr>
              <a:t>MoE</a:t>
            </a:r>
            <a:r>
              <a:rPr lang="en-US" altLang="en-US" dirty="0">
                <a:ea typeface="ＭＳ Ｐゴシック" pitchFamily="34" charset="-128"/>
              </a:rPr>
              <a:t>, </a:t>
            </a:r>
            <a:r>
              <a:rPr lang="en-US" altLang="en-US" dirty="0" err="1">
                <a:ea typeface="ＭＳ Ｐゴシック" pitchFamily="34" charset="-128"/>
              </a:rPr>
              <a:t>MoHP</a:t>
            </a:r>
            <a:r>
              <a:rPr lang="en-US" altLang="en-US" dirty="0">
                <a:ea typeface="ＭＳ Ｐゴシック" pitchFamily="34" charset="-128"/>
              </a:rPr>
              <a:t>, ADB, UNICEF, WHO)</a:t>
            </a:r>
            <a:endParaRPr lang="en-GB" altLang="en-US" dirty="0">
              <a:ea typeface="ＭＳ Ｐゴシック" pitchFamily="34" charset="-128"/>
            </a:endParaRPr>
          </a:p>
          <a:p>
            <a:pPr marL="514350" indent="-514350">
              <a:buFont typeface="+mj-lt"/>
              <a:buAutoNum type="arabicPeriod"/>
            </a:pPr>
            <a:r>
              <a:rPr lang="en-US" altLang="en-US" dirty="0">
                <a:ea typeface="ＭＳ Ｐゴシック" pitchFamily="34" charset="-128"/>
              </a:rPr>
              <a:t>Emergency preparedness and response capacity (</a:t>
            </a:r>
            <a:r>
              <a:rPr lang="en-US" altLang="en-US" dirty="0" err="1">
                <a:ea typeface="ＭＳ Ｐゴシック" pitchFamily="34" charset="-128"/>
              </a:rPr>
              <a:t>MoHA</a:t>
            </a:r>
            <a:r>
              <a:rPr lang="en-US" altLang="en-US" dirty="0">
                <a:ea typeface="ＭＳ Ｐゴシック" pitchFamily="34" charset="-128"/>
              </a:rPr>
              <a:t>, IFRC)</a:t>
            </a:r>
          </a:p>
          <a:p>
            <a:pPr marL="514350" indent="-514350">
              <a:buFont typeface="+mj-lt"/>
              <a:buAutoNum type="arabicPeriod"/>
            </a:pPr>
            <a:r>
              <a:rPr lang="en-US" altLang="en-US" dirty="0">
                <a:ea typeface="ＭＳ Ｐゴシック" pitchFamily="34" charset="-128"/>
              </a:rPr>
              <a:t>Flood management in river basins (Ministry of Irrigation, World Bank)</a:t>
            </a:r>
          </a:p>
          <a:p>
            <a:pPr marL="514350" indent="-514350">
              <a:buFont typeface="+mj-lt"/>
              <a:buAutoNum type="arabicPeriod"/>
            </a:pPr>
            <a:r>
              <a:rPr lang="en-US" altLang="en-US" sz="2800" b="1" dirty="0">
                <a:ea typeface="ＭＳ Ｐゴシック" pitchFamily="34" charset="-128"/>
              </a:rPr>
              <a:t>Integrated Community Based Disaster Risk Reduction/Management(BDRR (</a:t>
            </a:r>
            <a:r>
              <a:rPr lang="en-US" altLang="en-US" sz="2800" b="1" dirty="0" err="1">
                <a:ea typeface="ＭＳ Ｐゴシック" pitchFamily="34" charset="-128"/>
              </a:rPr>
              <a:t>MoFALD</a:t>
            </a:r>
            <a:r>
              <a:rPr lang="en-US" altLang="en-US" sz="2800" b="1" dirty="0">
                <a:ea typeface="ＭＳ Ｐゴシック" pitchFamily="34" charset="-128"/>
              </a:rPr>
              <a:t>, IFRC)</a:t>
            </a:r>
          </a:p>
          <a:p>
            <a:pPr marL="514350" indent="-514350">
              <a:buFont typeface="+mj-lt"/>
              <a:buAutoNum type="arabicPeriod"/>
            </a:pPr>
            <a:r>
              <a:rPr lang="en-US" altLang="en-US" dirty="0">
                <a:ea typeface="ＭＳ Ｐゴシック" pitchFamily="34" charset="-128"/>
              </a:rPr>
              <a:t>Policy/institutional support for disaster risk management (</a:t>
            </a:r>
            <a:r>
              <a:rPr lang="en-US" altLang="en-US" dirty="0" err="1">
                <a:ea typeface="ＭＳ Ｐゴシック" pitchFamily="34" charset="-128"/>
              </a:rPr>
              <a:t>MoHA</a:t>
            </a:r>
            <a:r>
              <a:rPr lang="en-US" altLang="en-US" dirty="0">
                <a:ea typeface="ＭＳ Ｐゴシック" pitchFamily="34" charset="-128"/>
              </a:rPr>
              <a:t>, UNDP)</a:t>
            </a:r>
          </a:p>
          <a:p>
            <a:pPr marL="514350" indent="-514350">
              <a:buFont typeface="+mj-lt"/>
              <a:buAutoNum type="arabicPeriod"/>
            </a:pPr>
            <a:endParaRPr lang="en-US" altLang="en-US" dirty="0">
              <a:ea typeface="ＭＳ Ｐゴシック" pitchFamily="34" charset="-128"/>
            </a:endParaRPr>
          </a:p>
          <a:p>
            <a:pPr marL="514350" indent="-514350">
              <a:buFont typeface="+mj-lt"/>
              <a:buAutoNum type="arabicPeriod"/>
            </a:pPr>
            <a:endParaRPr lang="en-GB" altLang="en-US" dirty="0">
              <a:ea typeface="ＭＳ Ｐゴシック" pitchFamily="34" charset="-128"/>
            </a:endParaRPr>
          </a:p>
        </p:txBody>
      </p:sp>
    </p:spTree>
    <p:extLst>
      <p:ext uri="{BB962C8B-B14F-4D97-AF65-F5344CB8AC3E}">
        <p14:creationId xmlns:p14="http://schemas.microsoft.com/office/powerpoint/2010/main" val="996631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228600" y="381000"/>
            <a:ext cx="8534400" cy="762000"/>
          </a:xfrm>
        </p:spPr>
        <p:txBody>
          <a:bodyPr>
            <a:noAutofit/>
          </a:bodyPr>
          <a:lstStyle/>
          <a:p>
            <a:pPr>
              <a:defRPr/>
            </a:pPr>
            <a:r>
              <a:rPr lang="en-US" dirty="0">
                <a:solidFill>
                  <a:schemeClr val="tx1"/>
                </a:solidFill>
                <a:ea typeface="ＭＳ Ｐゴシック" charset="-128"/>
              </a:rPr>
              <a:t>Coordination Mechanisms</a:t>
            </a:r>
            <a:endParaRPr lang="en-GB" dirty="0">
              <a:solidFill>
                <a:schemeClr val="tx1"/>
              </a:solidFill>
              <a:ea typeface="ＭＳ Ｐゴシック" charset="-128"/>
            </a:endParaRPr>
          </a:p>
        </p:txBody>
      </p:sp>
      <p:sp>
        <p:nvSpPr>
          <p:cNvPr id="20482" name="Rectangle 10"/>
          <p:cNvSpPr>
            <a:spLocks noChangeArrowheads="1"/>
          </p:cNvSpPr>
          <p:nvPr/>
        </p:nvSpPr>
        <p:spPr bwMode="auto">
          <a:xfrm>
            <a:off x="0" y="-2286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endParaRPr lang="en-GB" altLang="en-US" sz="1800"/>
          </a:p>
        </p:txBody>
      </p:sp>
      <p:graphicFrame>
        <p:nvGraphicFramePr>
          <p:cNvPr id="6" name="Diagram 5"/>
          <p:cNvGraphicFramePr/>
          <p:nvPr>
            <p:extLst>
              <p:ext uri="{D42A27DB-BD31-4B8C-83A1-F6EECF244321}">
                <p14:modId xmlns:p14="http://schemas.microsoft.com/office/powerpoint/2010/main" val="2589232640"/>
              </p:ext>
            </p:extLst>
          </p:nvPr>
        </p:nvGraphicFramePr>
        <p:xfrm>
          <a:off x="152400" y="990600"/>
          <a:ext cx="6781800" cy="5733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4729162" y="1219200"/>
            <a:ext cx="3957638" cy="1631950"/>
          </a:xfrm>
          <a:prstGeom prst="rect">
            <a:avLst/>
          </a:prstGeom>
          <a:noFill/>
        </p:spPr>
        <p:txBody>
          <a:bodyPr>
            <a:spAutoFit/>
          </a:bodyPr>
          <a:lstStyle/>
          <a:p>
            <a:pPr marL="342900" indent="-342900">
              <a:spcBef>
                <a:spcPts val="600"/>
              </a:spcBef>
              <a:buFont typeface="Arial" charset="0"/>
              <a:buChar char="•"/>
              <a:defRPr/>
            </a:pPr>
            <a:r>
              <a:rPr lang="en-US" dirty="0">
                <a:latin typeface="+mn-lt"/>
                <a:ea typeface="+mn-ea"/>
              </a:rPr>
              <a:t>Chair: Ministry of Home Affairs</a:t>
            </a:r>
          </a:p>
          <a:p>
            <a:pPr marL="342900" indent="-342900">
              <a:spcBef>
                <a:spcPts val="600"/>
              </a:spcBef>
              <a:buFont typeface="Arial" charset="0"/>
              <a:buChar char="•"/>
              <a:defRPr/>
            </a:pPr>
            <a:r>
              <a:rPr lang="en-US" dirty="0">
                <a:latin typeface="+mn-lt"/>
                <a:ea typeface="+mn-ea"/>
              </a:rPr>
              <a:t>Focal Ministries of the Government of Nepal</a:t>
            </a:r>
          </a:p>
          <a:p>
            <a:pPr marL="342900" indent="-342900">
              <a:spcBef>
                <a:spcPts val="600"/>
              </a:spcBef>
              <a:buFont typeface="Arial" charset="0"/>
              <a:buChar char="•"/>
              <a:defRPr/>
            </a:pPr>
            <a:r>
              <a:rPr lang="en-US" dirty="0">
                <a:latin typeface="+mn-lt"/>
                <a:ea typeface="+mn-ea"/>
              </a:rPr>
              <a:t>Official Consortium partners</a:t>
            </a:r>
          </a:p>
          <a:p>
            <a:pPr>
              <a:buFont typeface="Arial" pitchFamily="34" charset="0"/>
              <a:buChar char="•"/>
              <a:defRPr/>
            </a:pPr>
            <a:endParaRPr lang="en-US" dirty="0">
              <a:latin typeface="Arial" charset="0"/>
              <a:ea typeface="+mn-ea"/>
              <a:cs typeface="Arial" charset="0"/>
            </a:endParaRPr>
          </a:p>
        </p:txBody>
      </p:sp>
      <p:sp>
        <p:nvSpPr>
          <p:cNvPr id="14" name="TextBox 13"/>
          <p:cNvSpPr txBox="1"/>
          <p:nvPr/>
        </p:nvSpPr>
        <p:spPr>
          <a:xfrm>
            <a:off x="4724400" y="3048000"/>
            <a:ext cx="4114800" cy="1908175"/>
          </a:xfrm>
          <a:prstGeom prst="rect">
            <a:avLst/>
          </a:prstGeom>
          <a:noFill/>
        </p:spPr>
        <p:txBody>
          <a:bodyPr>
            <a:spAutoFit/>
          </a:bodyPr>
          <a:lstStyle/>
          <a:p>
            <a:pPr marL="342900" indent="-342900">
              <a:spcBef>
                <a:spcPts val="600"/>
              </a:spcBef>
              <a:buFont typeface="Arial" charset="0"/>
              <a:buChar char="•"/>
              <a:defRPr/>
            </a:pPr>
            <a:r>
              <a:rPr lang="en-US" dirty="0">
                <a:latin typeface="+mn-lt"/>
                <a:ea typeface="+mn-ea"/>
              </a:rPr>
              <a:t>Chair: Ministry of Federal Affairs and Local Development</a:t>
            </a:r>
          </a:p>
          <a:p>
            <a:pPr marL="342900" indent="-342900">
              <a:spcBef>
                <a:spcPts val="600"/>
              </a:spcBef>
              <a:buFont typeface="Arial" charset="0"/>
              <a:buChar char="•"/>
              <a:defRPr/>
            </a:pPr>
            <a:r>
              <a:rPr lang="en-US" dirty="0">
                <a:latin typeface="+mn-lt"/>
                <a:ea typeface="+mn-ea"/>
              </a:rPr>
              <a:t>Secretariat: IFRC</a:t>
            </a:r>
          </a:p>
          <a:p>
            <a:pPr marL="342900" indent="-342900">
              <a:spcBef>
                <a:spcPts val="600"/>
              </a:spcBef>
              <a:buFont typeface="Arial" charset="0"/>
              <a:buChar char="•"/>
              <a:defRPr/>
            </a:pPr>
            <a:r>
              <a:rPr lang="en-US" dirty="0">
                <a:latin typeface="+mn-lt"/>
                <a:ea typeface="+mn-ea"/>
              </a:rPr>
              <a:t>Members: INGO, Donors,  Government, NRCS, DM coordination body</a:t>
            </a:r>
            <a:endParaRPr lang="en-US" dirty="0">
              <a:latin typeface="Arial" charset="0"/>
              <a:ea typeface="+mn-ea"/>
              <a:cs typeface="Arial" charset="0"/>
            </a:endParaRPr>
          </a:p>
        </p:txBody>
      </p:sp>
      <p:sp>
        <p:nvSpPr>
          <p:cNvPr id="15" name="TextBox 14"/>
          <p:cNvSpPr txBox="1"/>
          <p:nvPr/>
        </p:nvSpPr>
        <p:spPr>
          <a:xfrm>
            <a:off x="4724400" y="5486400"/>
            <a:ext cx="3733800" cy="1000274"/>
          </a:xfrm>
          <a:prstGeom prst="rect">
            <a:avLst/>
          </a:prstGeom>
          <a:noFill/>
        </p:spPr>
        <p:txBody>
          <a:bodyPr>
            <a:spAutoFit/>
          </a:bodyPr>
          <a:lstStyle/>
          <a:p>
            <a:pPr marL="342900" indent="-342900">
              <a:spcBef>
                <a:spcPts val="600"/>
              </a:spcBef>
              <a:buFont typeface="Arial" charset="0"/>
              <a:buChar char="•"/>
              <a:defRPr/>
            </a:pPr>
            <a:r>
              <a:rPr lang="en-US" dirty="0">
                <a:latin typeface="+mn-lt"/>
                <a:ea typeface="+mn-ea"/>
              </a:rPr>
              <a:t>Open to all interested parties</a:t>
            </a:r>
          </a:p>
          <a:p>
            <a:pPr marL="342900" indent="-342900">
              <a:spcBef>
                <a:spcPts val="600"/>
              </a:spcBef>
              <a:buFont typeface="Arial" charset="0"/>
              <a:buChar char="•"/>
              <a:defRPr/>
            </a:pPr>
            <a:r>
              <a:rPr lang="en-US" b="1" dirty="0">
                <a:cs typeface="Arial" charset="0"/>
              </a:rPr>
              <a:t>Task Groups </a:t>
            </a:r>
            <a:r>
              <a:rPr lang="en-US" dirty="0">
                <a:cs typeface="Arial" charset="0"/>
              </a:rPr>
              <a:t>formed on technical issues as needed</a:t>
            </a:r>
            <a:endParaRPr lang="en-US" dirty="0">
              <a:latin typeface="Arial" charset="0"/>
              <a:ea typeface="+mn-ea"/>
              <a:cs typeface="Arial" charset="0"/>
            </a:endParaRPr>
          </a:p>
        </p:txBody>
      </p:sp>
    </p:spTree>
    <p:extLst>
      <p:ext uri="{BB962C8B-B14F-4D97-AF65-F5344CB8AC3E}">
        <p14:creationId xmlns:p14="http://schemas.microsoft.com/office/powerpoint/2010/main" val="4252432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3200"/>
            <a:ext cx="8077200" cy="1371600"/>
          </a:xfrm>
        </p:spPr>
        <p:txBody>
          <a:bodyPr>
            <a:normAutofit/>
          </a:bodyPr>
          <a:lstStyle/>
          <a:p>
            <a:pPr marL="514350" indent="-514350" algn="ctr"/>
            <a:r>
              <a:rPr lang="en-US" altLang="en-US" dirty="0">
                <a:solidFill>
                  <a:srgbClr val="292934"/>
                </a:solidFill>
                <a:ea typeface="ＭＳ Ｐゴシック" pitchFamily="34" charset="-128"/>
              </a:rPr>
              <a:t>9 Minimum Characteristics of a Resilient Community</a:t>
            </a:r>
          </a:p>
        </p:txBody>
      </p:sp>
    </p:spTree>
    <p:extLst>
      <p:ext uri="{BB962C8B-B14F-4D97-AF65-F5344CB8AC3E}">
        <p14:creationId xmlns:p14="http://schemas.microsoft.com/office/powerpoint/2010/main" val="988355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800" y="457200"/>
            <a:ext cx="6781800" cy="6324600"/>
          </a:xfrm>
          <a:prstGeom prst="rect">
            <a:avLst/>
          </a:prstGeom>
        </p:spPr>
      </p:pic>
      <p:sp>
        <p:nvSpPr>
          <p:cNvPr id="8" name="Title 1"/>
          <p:cNvSpPr>
            <a:spLocks noGrp="1"/>
          </p:cNvSpPr>
          <p:nvPr>
            <p:ph type="title"/>
          </p:nvPr>
        </p:nvSpPr>
        <p:spPr>
          <a:xfrm>
            <a:off x="457200" y="533400"/>
            <a:ext cx="1524000" cy="5867400"/>
          </a:xfrm>
        </p:spPr>
        <p:txBody>
          <a:bodyPr vert="vert270">
            <a:normAutofit/>
          </a:bodyPr>
          <a:lstStyle/>
          <a:p>
            <a:r>
              <a:rPr lang="en-US" dirty="0">
                <a:solidFill>
                  <a:schemeClr val="tx1"/>
                </a:solidFill>
              </a:rPr>
              <a:t>9 Minimum Characteristics</a:t>
            </a:r>
          </a:p>
        </p:txBody>
      </p:sp>
    </p:spTree>
    <p:extLst>
      <p:ext uri="{BB962C8B-B14F-4D97-AF65-F5344CB8AC3E}">
        <p14:creationId xmlns:p14="http://schemas.microsoft.com/office/powerpoint/2010/main" val="1146253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a:t>1. Organisational base at rural/municipality / ward and community level</a:t>
            </a:r>
            <a:endParaRPr lang="en-GB" sz="2800" dirty="0"/>
          </a:p>
        </p:txBody>
      </p:sp>
      <p:sp>
        <p:nvSpPr>
          <p:cNvPr id="3" name="Content Placeholder 2"/>
          <p:cNvSpPr>
            <a:spLocks noGrp="1"/>
          </p:cNvSpPr>
          <p:nvPr>
            <p:ph idx="1"/>
          </p:nvPr>
        </p:nvSpPr>
        <p:spPr/>
        <p:txBody>
          <a:bodyPr/>
          <a:lstStyle/>
          <a:p>
            <a:pPr marL="0" indent="0" algn="just">
              <a:buNone/>
            </a:pPr>
            <a:r>
              <a:rPr lang="en-GB" dirty="0"/>
              <a:t>A functional organizational base at rural/ municipality/ ward and community level for the implementation and sustainability of disaster risk reduction (DRR), which addresses the issues of protection, social inclusion (including gender balance), community ownership and participation and follows DRR initiatives.</a:t>
            </a:r>
          </a:p>
        </p:txBody>
      </p:sp>
    </p:spTree>
    <p:extLst>
      <p:ext uri="{BB962C8B-B14F-4D97-AF65-F5344CB8AC3E}">
        <p14:creationId xmlns:p14="http://schemas.microsoft.com/office/powerpoint/2010/main" val="2756954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19200"/>
          </a:xfrm>
        </p:spPr>
        <p:txBody>
          <a:bodyPr>
            <a:normAutofit/>
          </a:bodyPr>
          <a:lstStyle/>
          <a:p>
            <a:r>
              <a:rPr lang="en-GB" sz="3200" b="1" dirty="0"/>
              <a:t>2. Access to Disaster Risk Reduction (DRR) information</a:t>
            </a:r>
            <a:endParaRPr lang="en-GB" sz="3100" dirty="0"/>
          </a:p>
        </p:txBody>
      </p:sp>
      <p:sp>
        <p:nvSpPr>
          <p:cNvPr id="3" name="Content Placeholder 2"/>
          <p:cNvSpPr>
            <a:spLocks noGrp="1"/>
          </p:cNvSpPr>
          <p:nvPr>
            <p:ph idx="1"/>
          </p:nvPr>
        </p:nvSpPr>
        <p:spPr>
          <a:xfrm>
            <a:off x="457200" y="1600200"/>
            <a:ext cx="8534400" cy="4876800"/>
          </a:xfrm>
        </p:spPr>
        <p:txBody>
          <a:bodyPr>
            <a:normAutofit/>
          </a:bodyPr>
          <a:lstStyle/>
          <a:p>
            <a:endParaRPr lang="en-GB" dirty="0"/>
          </a:p>
          <a:p>
            <a:pPr marL="0" indent="0" algn="just">
              <a:buNone/>
            </a:pPr>
            <a:r>
              <a:rPr lang="en-GB" dirty="0"/>
              <a:t>Coordination mechanisms and partnerships to enable access to DRR information involving local, district and national level government structures, civil society organizations, private sector and vulnerable groups, including linkages with key institutions such as schools and hospitals.</a:t>
            </a:r>
          </a:p>
        </p:txBody>
      </p:sp>
    </p:spTree>
    <p:extLst>
      <p:ext uri="{BB962C8B-B14F-4D97-AF65-F5344CB8AC3E}">
        <p14:creationId xmlns:p14="http://schemas.microsoft.com/office/powerpoint/2010/main" val="2568175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97863" cy="1371600"/>
          </a:xfrm>
        </p:spPr>
        <p:txBody>
          <a:bodyPr>
            <a:normAutofit/>
          </a:bodyPr>
          <a:lstStyle/>
          <a:p>
            <a:r>
              <a:rPr lang="en-GB" b="1" dirty="0"/>
              <a:t>3. Multi-hazard risk and capacity assessments</a:t>
            </a:r>
            <a:endParaRPr lang="en-US" dirty="0">
              <a:solidFill>
                <a:schemeClr val="tx1"/>
              </a:solidFill>
            </a:endParaRPr>
          </a:p>
        </p:txBody>
      </p:sp>
      <p:sp>
        <p:nvSpPr>
          <p:cNvPr id="16386" name="Content Placeholder 2"/>
          <p:cNvSpPr>
            <a:spLocks noGrp="1"/>
          </p:cNvSpPr>
          <p:nvPr>
            <p:ph idx="1"/>
          </p:nvPr>
        </p:nvSpPr>
        <p:spPr>
          <a:xfrm>
            <a:off x="457200" y="1600200"/>
            <a:ext cx="8153400" cy="4343400"/>
          </a:xfrm>
        </p:spPr>
        <p:txBody>
          <a:bodyPr>
            <a:normAutofit/>
          </a:bodyPr>
          <a:lstStyle/>
          <a:p>
            <a:pPr marL="0" indent="0">
              <a:buNone/>
            </a:pPr>
            <a:r>
              <a:rPr lang="en-GB" dirty="0" err="1"/>
              <a:t>Ongoing</a:t>
            </a:r>
            <a:r>
              <a:rPr lang="en-GB" dirty="0"/>
              <a:t>, systematic, participatory, multi-hazard risk and capacity assessments which enable the monitoring and evaluation of DRR at municipality and community level and which link into district and national monitoring and evaluation systems.</a:t>
            </a:r>
            <a:endParaRPr lang="en-US" altLang="en-US" dirty="0">
              <a:ea typeface="ＭＳ Ｐゴシック" pitchFamily="34" charset="-128"/>
            </a:endParaRPr>
          </a:p>
          <a:p>
            <a:endParaRPr lang="en-US" altLang="en-US" dirty="0">
              <a:ea typeface="ＭＳ Ｐゴシック" pitchFamily="34" charset="-128"/>
            </a:endParaRPr>
          </a:p>
          <a:p>
            <a:pPr marL="514350" indent="-514350">
              <a:buFont typeface="+mj-lt"/>
              <a:buAutoNum type="arabicPeriod"/>
            </a:pPr>
            <a:endParaRPr lang="en-US" altLang="en-US" dirty="0">
              <a:ea typeface="ＭＳ Ｐゴシック" pitchFamily="34" charset="-128"/>
            </a:endParaRPr>
          </a:p>
          <a:p>
            <a:pPr marL="514350" indent="-514350">
              <a:buFont typeface="+mj-lt"/>
              <a:buAutoNum type="arabicPeriod"/>
            </a:pPr>
            <a:endParaRPr lang="en-US" altLang="en-US" dirty="0">
              <a:ea typeface="ＭＳ Ｐゴシック" pitchFamily="34" charset="-128"/>
            </a:endParaRPr>
          </a:p>
          <a:p>
            <a:pPr marL="514350" indent="-514350">
              <a:buFont typeface="+mj-lt"/>
              <a:buAutoNum type="arabicPeriod"/>
            </a:pPr>
            <a:endParaRPr lang="en-US" altLang="en-US" dirty="0">
              <a:ea typeface="ＭＳ Ｐゴシック" pitchFamily="34" charset="-128"/>
            </a:endParaRPr>
          </a:p>
          <a:p>
            <a:pPr marL="514350" indent="-514350">
              <a:buFont typeface="+mj-lt"/>
              <a:buAutoNum type="arabicPeriod"/>
            </a:pPr>
            <a:endParaRPr lang="en-GB" altLang="en-US" dirty="0">
              <a:ea typeface="ＭＳ Ｐゴシック" pitchFamily="34" charset="-128"/>
            </a:endParaRPr>
          </a:p>
        </p:txBody>
      </p:sp>
    </p:spTree>
    <p:extLst>
      <p:ext uri="{BB962C8B-B14F-4D97-AF65-F5344CB8AC3E}">
        <p14:creationId xmlns:p14="http://schemas.microsoft.com/office/powerpoint/2010/main" val="7386553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1681</TotalTime>
  <Words>1064</Words>
  <Application>Microsoft Office PowerPoint</Application>
  <PresentationFormat>On-screen Show (4:3)</PresentationFormat>
  <Paragraphs>138</Paragraphs>
  <Slides>17</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ＭＳ Ｐゴシック</vt:lpstr>
      <vt:lpstr>Arial</vt:lpstr>
      <vt:lpstr>Calibri</vt:lpstr>
      <vt:lpstr>Times New Roman</vt:lpstr>
      <vt:lpstr>Clarity</vt:lpstr>
      <vt:lpstr>Nine Minimum Characteristics of a Disaster Resilient Community in Nepal </vt:lpstr>
      <vt:lpstr>Structure</vt:lpstr>
      <vt:lpstr>Nepal Risk Reduction Consortium</vt:lpstr>
      <vt:lpstr>Coordination Mechanisms</vt:lpstr>
      <vt:lpstr>9 Minimum Characteristics of a Resilient Community</vt:lpstr>
      <vt:lpstr>9 Minimum Characteristics</vt:lpstr>
      <vt:lpstr>1. Organisational base at rural/municipality / ward and community level</vt:lpstr>
      <vt:lpstr>2. Access to Disaster Risk Reduction (DRR) information</vt:lpstr>
      <vt:lpstr>3. Multi-hazard risk and capacity assessments</vt:lpstr>
      <vt:lpstr>4. Community preparedness / response teams</vt:lpstr>
      <vt:lpstr>5. Disaster Risk Reduction / Management plan at Village Development Committee / municipality level</vt:lpstr>
      <vt:lpstr>7. Access to community-managed resources</vt:lpstr>
      <vt:lpstr>6. Disaster Risk Reduction (DRR) Funds</vt:lpstr>
      <vt:lpstr>8. Local level risk / vulnerability reduction measures</vt:lpstr>
      <vt:lpstr>9. Community based early warning systems</vt:lpstr>
      <vt:lpstr>PowerPoint Presentation</vt:lpstr>
      <vt:lpstr>PowerPoint Presentation</vt:lpstr>
    </vt:vector>
  </TitlesOfParts>
  <Company>IFRC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Alisha Ghimire</dc:creator>
  <cp:lastModifiedBy>Krishna Kumar KC</cp:lastModifiedBy>
  <cp:revision>244</cp:revision>
  <dcterms:created xsi:type="dcterms:W3CDTF">2015-01-13T04:40:25Z</dcterms:created>
  <dcterms:modified xsi:type="dcterms:W3CDTF">2018-04-06T06:35:24Z</dcterms:modified>
</cp:coreProperties>
</file>